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6" r:id="rId3"/>
    <p:sldId id="289" r:id="rId4"/>
    <p:sldId id="292" r:id="rId5"/>
    <p:sldId id="297" r:id="rId6"/>
    <p:sldId id="291" r:id="rId7"/>
    <p:sldId id="268" r:id="rId8"/>
    <p:sldId id="257" r:id="rId9"/>
    <p:sldId id="258" r:id="rId10"/>
    <p:sldId id="277" r:id="rId11"/>
    <p:sldId id="278" r:id="rId12"/>
    <p:sldId id="279" r:id="rId13"/>
    <p:sldId id="280" r:id="rId14"/>
    <p:sldId id="281" r:id="rId15"/>
    <p:sldId id="301" r:id="rId16"/>
    <p:sldId id="302" r:id="rId17"/>
    <p:sldId id="303" r:id="rId18"/>
    <p:sldId id="307" r:id="rId19"/>
    <p:sldId id="304" r:id="rId20"/>
    <p:sldId id="305" r:id="rId21"/>
    <p:sldId id="306" r:id="rId22"/>
    <p:sldId id="299" r:id="rId23"/>
    <p:sldId id="298" r:id="rId24"/>
    <p:sldId id="300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k loopbaanadvies" initials="yl" lastIdx="0" clrIdx="0">
    <p:extLst>
      <p:ext uri="{19B8F6BF-5375-455C-9EA6-DF929625EA0E}">
        <p15:presenceInfo xmlns:p15="http://schemas.microsoft.com/office/powerpoint/2012/main" userId="yk loopbaanadvi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DC9ABB-38FC-4902-8373-28D86C904DC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74088F8-2D7B-4F3E-A3EE-82459520271A}">
      <dgm:prSet phldrT="[Tekst]"/>
      <dgm:spPr/>
      <dgm:t>
        <a:bodyPr/>
        <a:lstStyle/>
        <a:p>
          <a:r>
            <a:rPr lang="nl-NL" dirty="0"/>
            <a:t>Technologie</a:t>
          </a:r>
        </a:p>
      </dgm:t>
    </dgm:pt>
    <dgm:pt modelId="{B41B51AF-BDB8-4149-B6C9-6A5181B3BCE9}" type="parTrans" cxnId="{25F08170-E8BB-4FF9-BBD3-9D7F75702787}">
      <dgm:prSet/>
      <dgm:spPr/>
      <dgm:t>
        <a:bodyPr/>
        <a:lstStyle/>
        <a:p>
          <a:endParaRPr lang="nl-NL"/>
        </a:p>
      </dgm:t>
    </dgm:pt>
    <dgm:pt modelId="{6EF21819-5B82-415A-A797-0D931D07F754}" type="sibTrans" cxnId="{25F08170-E8BB-4FF9-BBD3-9D7F75702787}">
      <dgm:prSet/>
      <dgm:spPr/>
      <dgm:t>
        <a:bodyPr/>
        <a:lstStyle/>
        <a:p>
          <a:endParaRPr lang="nl-NL"/>
        </a:p>
      </dgm:t>
    </dgm:pt>
    <dgm:pt modelId="{88146A43-F1E0-488A-ACF8-E3623647947B}">
      <dgm:prSet phldrT="[Tekst]" custT="1"/>
      <dgm:spPr/>
      <dgm:t>
        <a:bodyPr/>
        <a:lstStyle/>
        <a:p>
          <a:r>
            <a:rPr lang="nl-NL" sz="3600" dirty="0"/>
            <a:t>Maatschappelijk</a:t>
          </a:r>
        </a:p>
        <a:p>
          <a:r>
            <a:rPr lang="nl-NL" sz="1600" dirty="0"/>
            <a:t>- digitalisering</a:t>
          </a:r>
        </a:p>
        <a:p>
          <a:r>
            <a:rPr lang="nl-NL" sz="1600" dirty="0"/>
            <a:t>- robotisering</a:t>
          </a:r>
        </a:p>
        <a:p>
          <a:r>
            <a:rPr lang="nl-NL" sz="1600" dirty="0"/>
            <a:t>- communicatietechnologie </a:t>
          </a:r>
        </a:p>
        <a:p>
          <a:r>
            <a:rPr lang="nl-NL" sz="1600" dirty="0"/>
            <a:t>- Digitale connectiviteit neemt toe </a:t>
          </a:r>
        </a:p>
        <a:p>
          <a:r>
            <a:rPr lang="nl-NL" sz="1600" dirty="0"/>
            <a:t>- Steeds meer kennis  vrij beschikbaar</a:t>
          </a:r>
        </a:p>
        <a:p>
          <a:endParaRPr lang="nl-NL" sz="1600" dirty="0"/>
        </a:p>
        <a:p>
          <a:endParaRPr lang="nl-NL" sz="1600" dirty="0"/>
        </a:p>
      </dgm:t>
    </dgm:pt>
    <dgm:pt modelId="{6D8136EB-0BA3-4914-9081-EE3D35230B02}" type="parTrans" cxnId="{CD81F090-2592-43AF-A5A3-4C5EC329A3F2}">
      <dgm:prSet/>
      <dgm:spPr/>
      <dgm:t>
        <a:bodyPr/>
        <a:lstStyle/>
        <a:p>
          <a:endParaRPr lang="nl-NL"/>
        </a:p>
      </dgm:t>
    </dgm:pt>
    <dgm:pt modelId="{208EC0EC-FDC4-42FB-9DE9-46F248319C09}" type="sibTrans" cxnId="{CD81F090-2592-43AF-A5A3-4C5EC329A3F2}">
      <dgm:prSet/>
      <dgm:spPr/>
      <dgm:t>
        <a:bodyPr/>
        <a:lstStyle/>
        <a:p>
          <a:endParaRPr lang="nl-NL"/>
        </a:p>
      </dgm:t>
    </dgm:pt>
    <dgm:pt modelId="{7C7CF8D1-D1CA-47B4-8BEA-1AF073F22E30}">
      <dgm:prSet phldrT="[Tekst]" custT="1"/>
      <dgm:spPr/>
      <dgm:t>
        <a:bodyPr/>
        <a:lstStyle/>
        <a:p>
          <a:r>
            <a:rPr lang="nl-NL" sz="3600" dirty="0"/>
            <a:t>Organisaties</a:t>
          </a:r>
        </a:p>
        <a:p>
          <a:r>
            <a:rPr lang="nl-NL" sz="1600" dirty="0"/>
            <a:t>- Het Nieuwe Werken</a:t>
          </a:r>
        </a:p>
        <a:p>
          <a:r>
            <a:rPr lang="nl-NL" sz="1600" dirty="0"/>
            <a:t>- thuiswerken</a:t>
          </a:r>
        </a:p>
        <a:p>
          <a:r>
            <a:rPr lang="nl-NL" sz="1600" dirty="0"/>
            <a:t>- HR </a:t>
          </a:r>
          <a:r>
            <a:rPr lang="nl-NL" sz="1600" dirty="0" err="1"/>
            <a:t>analytics</a:t>
          </a:r>
          <a:endParaRPr lang="nl-NL" sz="1600" dirty="0"/>
        </a:p>
        <a:p>
          <a:r>
            <a:rPr lang="nl-NL" sz="1600" dirty="0"/>
            <a:t>- automatisering selectieprocedures</a:t>
          </a:r>
        </a:p>
        <a:p>
          <a:r>
            <a:rPr lang="nl-NL" sz="1600" dirty="0"/>
            <a:t>- verdwijnen van functies/beroepen</a:t>
          </a:r>
        </a:p>
        <a:p>
          <a:r>
            <a:rPr lang="nl-NL" sz="1600" dirty="0"/>
            <a:t>- verplatting organisaties</a:t>
          </a:r>
        </a:p>
        <a:p>
          <a:r>
            <a:rPr lang="nl-NL" sz="1600" dirty="0"/>
            <a:t>- uitholling </a:t>
          </a:r>
          <a:r>
            <a:rPr lang="nl-NL" sz="1600" dirty="0" err="1"/>
            <a:t>vs</a:t>
          </a:r>
          <a:r>
            <a:rPr lang="nl-NL" sz="1600" dirty="0"/>
            <a:t> upgrading van functies</a:t>
          </a:r>
        </a:p>
        <a:p>
          <a:endParaRPr lang="nl-NL" sz="1600" dirty="0"/>
        </a:p>
        <a:p>
          <a:endParaRPr lang="nl-NL" sz="1600" dirty="0"/>
        </a:p>
      </dgm:t>
    </dgm:pt>
    <dgm:pt modelId="{AFBF7B57-3541-445B-8BFB-84522BDC51AD}" type="parTrans" cxnId="{8834203E-EDC0-46B7-B6C0-7BCED49A6784}">
      <dgm:prSet/>
      <dgm:spPr/>
      <dgm:t>
        <a:bodyPr/>
        <a:lstStyle/>
        <a:p>
          <a:endParaRPr lang="nl-NL"/>
        </a:p>
      </dgm:t>
    </dgm:pt>
    <dgm:pt modelId="{9E8D355F-EDE1-4D2E-9D20-20F308E03EDF}" type="sibTrans" cxnId="{8834203E-EDC0-46B7-B6C0-7BCED49A6784}">
      <dgm:prSet/>
      <dgm:spPr/>
      <dgm:t>
        <a:bodyPr/>
        <a:lstStyle/>
        <a:p>
          <a:endParaRPr lang="nl-NL"/>
        </a:p>
      </dgm:t>
    </dgm:pt>
    <dgm:pt modelId="{AD43DE08-6FDF-440E-818C-BA4D08469E67}">
      <dgm:prSet phldrT="[Tekst]" custT="1"/>
      <dgm:spPr/>
      <dgm:t>
        <a:bodyPr/>
        <a:lstStyle/>
        <a:p>
          <a:endParaRPr lang="nl-NL" sz="3600" dirty="0"/>
        </a:p>
        <a:p>
          <a:r>
            <a:rPr lang="nl-NL" sz="3600" dirty="0"/>
            <a:t>Individu</a:t>
          </a:r>
        </a:p>
        <a:p>
          <a:r>
            <a:rPr lang="nl-NL" sz="1600" dirty="0"/>
            <a:t>- digitale connectiviteit </a:t>
          </a:r>
        </a:p>
        <a:p>
          <a:r>
            <a:rPr lang="nl-NL" sz="1600" dirty="0"/>
            <a:t>- sollicitatieprocessen veranderen door sociale media en internet</a:t>
          </a:r>
        </a:p>
        <a:p>
          <a:r>
            <a:rPr lang="nl-NL" sz="1600" dirty="0"/>
            <a:t>- beroepen en functies verdwijnen en verschijnen</a:t>
          </a:r>
        </a:p>
        <a:p>
          <a:r>
            <a:rPr lang="nl-NL" sz="1600" dirty="0"/>
            <a:t>- computer- en internetvaardigheid steeds belangrijker</a:t>
          </a:r>
        </a:p>
        <a:p>
          <a:r>
            <a:rPr lang="nl-NL" sz="1600" dirty="0"/>
            <a:t>- kennis veroudert sneller, noodzaak tot bijblijven groeit</a:t>
          </a:r>
        </a:p>
        <a:p>
          <a:r>
            <a:rPr lang="nl-NL" sz="1600" dirty="0"/>
            <a:t>- afhankelijkheid van digitale media groeit</a:t>
          </a:r>
        </a:p>
        <a:p>
          <a:endParaRPr lang="nl-NL" sz="1200" dirty="0"/>
        </a:p>
        <a:p>
          <a:endParaRPr lang="nl-NL" sz="1200" dirty="0"/>
        </a:p>
      </dgm:t>
    </dgm:pt>
    <dgm:pt modelId="{FDE4C9CD-B2CB-4D5F-971E-E0472871B53B}" type="parTrans" cxnId="{EA1A236D-7625-47D5-9D68-0EB98F4D96D7}">
      <dgm:prSet/>
      <dgm:spPr/>
      <dgm:t>
        <a:bodyPr/>
        <a:lstStyle/>
        <a:p>
          <a:endParaRPr lang="nl-NL"/>
        </a:p>
      </dgm:t>
    </dgm:pt>
    <dgm:pt modelId="{F63BE194-8C91-47DE-AD8A-7F0325C6C6B9}" type="sibTrans" cxnId="{EA1A236D-7625-47D5-9D68-0EB98F4D96D7}">
      <dgm:prSet/>
      <dgm:spPr/>
      <dgm:t>
        <a:bodyPr/>
        <a:lstStyle/>
        <a:p>
          <a:endParaRPr lang="nl-NL"/>
        </a:p>
      </dgm:t>
    </dgm:pt>
    <dgm:pt modelId="{363237D0-3F02-4089-843F-BA2FBDC2119D}" type="pres">
      <dgm:prSet presAssocID="{DDDC9ABB-38FC-4902-8373-28D86C904DC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1C2C2D26-756B-47D3-BD28-B14FCB39AB67}" type="pres">
      <dgm:prSet presAssocID="{374088F8-2D7B-4F3E-A3EE-82459520271A}" presName="roof" presStyleLbl="dkBgShp" presStyleIdx="0" presStyleCnt="2"/>
      <dgm:spPr/>
      <dgm:t>
        <a:bodyPr/>
        <a:lstStyle/>
        <a:p>
          <a:endParaRPr lang="nl-NL"/>
        </a:p>
      </dgm:t>
    </dgm:pt>
    <dgm:pt modelId="{1C19979F-7BBE-45DC-ADC8-278E0053541E}" type="pres">
      <dgm:prSet presAssocID="{374088F8-2D7B-4F3E-A3EE-82459520271A}" presName="pillars" presStyleCnt="0"/>
      <dgm:spPr/>
    </dgm:pt>
    <dgm:pt modelId="{259E88BD-F479-4D5F-8555-A5A71BCA7EBE}" type="pres">
      <dgm:prSet presAssocID="{374088F8-2D7B-4F3E-A3EE-82459520271A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386D0C-9427-48BB-831D-5B76073C6008}" type="pres">
      <dgm:prSet presAssocID="{7C7CF8D1-D1CA-47B4-8BEA-1AF073F22E30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2A82C30-7728-4031-906B-AF4BF8DD81AD}" type="pres">
      <dgm:prSet presAssocID="{AD43DE08-6FDF-440E-818C-BA4D08469E6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274D9E4-E297-4E4D-85A5-E552B8AB727D}" type="pres">
      <dgm:prSet presAssocID="{374088F8-2D7B-4F3E-A3EE-82459520271A}" presName="base" presStyleLbl="dkBgShp" presStyleIdx="1" presStyleCnt="2"/>
      <dgm:spPr/>
    </dgm:pt>
  </dgm:ptLst>
  <dgm:cxnLst>
    <dgm:cxn modelId="{25F08170-E8BB-4FF9-BBD3-9D7F75702787}" srcId="{DDDC9ABB-38FC-4902-8373-28D86C904DC7}" destId="{374088F8-2D7B-4F3E-A3EE-82459520271A}" srcOrd="0" destOrd="0" parTransId="{B41B51AF-BDB8-4149-B6C9-6A5181B3BCE9}" sibTransId="{6EF21819-5B82-415A-A797-0D931D07F754}"/>
    <dgm:cxn modelId="{CD81F090-2592-43AF-A5A3-4C5EC329A3F2}" srcId="{374088F8-2D7B-4F3E-A3EE-82459520271A}" destId="{88146A43-F1E0-488A-ACF8-E3623647947B}" srcOrd="0" destOrd="0" parTransId="{6D8136EB-0BA3-4914-9081-EE3D35230B02}" sibTransId="{208EC0EC-FDC4-42FB-9DE9-46F248319C09}"/>
    <dgm:cxn modelId="{8834203E-EDC0-46B7-B6C0-7BCED49A6784}" srcId="{374088F8-2D7B-4F3E-A3EE-82459520271A}" destId="{7C7CF8D1-D1CA-47B4-8BEA-1AF073F22E30}" srcOrd="1" destOrd="0" parTransId="{AFBF7B57-3541-445B-8BFB-84522BDC51AD}" sibTransId="{9E8D355F-EDE1-4D2E-9D20-20F308E03EDF}"/>
    <dgm:cxn modelId="{290275DC-7DEE-4413-ADD0-5E2881F6792B}" type="presOf" srcId="{AD43DE08-6FDF-440E-818C-BA4D08469E67}" destId="{42A82C30-7728-4031-906B-AF4BF8DD81AD}" srcOrd="0" destOrd="0" presId="urn:microsoft.com/office/officeart/2005/8/layout/hList3"/>
    <dgm:cxn modelId="{E95D78D4-BAA5-4810-AFB7-DD0F71F09C02}" type="presOf" srcId="{DDDC9ABB-38FC-4902-8373-28D86C904DC7}" destId="{363237D0-3F02-4089-843F-BA2FBDC2119D}" srcOrd="0" destOrd="0" presId="urn:microsoft.com/office/officeart/2005/8/layout/hList3"/>
    <dgm:cxn modelId="{EA1A236D-7625-47D5-9D68-0EB98F4D96D7}" srcId="{374088F8-2D7B-4F3E-A3EE-82459520271A}" destId="{AD43DE08-6FDF-440E-818C-BA4D08469E67}" srcOrd="2" destOrd="0" parTransId="{FDE4C9CD-B2CB-4D5F-971E-E0472871B53B}" sibTransId="{F63BE194-8C91-47DE-AD8A-7F0325C6C6B9}"/>
    <dgm:cxn modelId="{C1BE4AF9-B0DC-4D17-A202-0D35A798909C}" type="presOf" srcId="{374088F8-2D7B-4F3E-A3EE-82459520271A}" destId="{1C2C2D26-756B-47D3-BD28-B14FCB39AB67}" srcOrd="0" destOrd="0" presId="urn:microsoft.com/office/officeart/2005/8/layout/hList3"/>
    <dgm:cxn modelId="{DB69194D-5524-4A43-9737-61A20FF33D99}" type="presOf" srcId="{7C7CF8D1-D1CA-47B4-8BEA-1AF073F22E30}" destId="{74386D0C-9427-48BB-831D-5B76073C6008}" srcOrd="0" destOrd="0" presId="urn:microsoft.com/office/officeart/2005/8/layout/hList3"/>
    <dgm:cxn modelId="{84D84155-0208-47D7-9A37-6CF8FA2F8464}" type="presOf" srcId="{88146A43-F1E0-488A-ACF8-E3623647947B}" destId="{259E88BD-F479-4D5F-8555-A5A71BCA7EBE}" srcOrd="0" destOrd="0" presId="urn:microsoft.com/office/officeart/2005/8/layout/hList3"/>
    <dgm:cxn modelId="{D158C0F0-2810-4C45-91CB-BFA24E2B3A6E}" type="presParOf" srcId="{363237D0-3F02-4089-843F-BA2FBDC2119D}" destId="{1C2C2D26-756B-47D3-BD28-B14FCB39AB67}" srcOrd="0" destOrd="0" presId="urn:microsoft.com/office/officeart/2005/8/layout/hList3"/>
    <dgm:cxn modelId="{556BC10D-1A9B-4F7C-92EB-04244D082D72}" type="presParOf" srcId="{363237D0-3F02-4089-843F-BA2FBDC2119D}" destId="{1C19979F-7BBE-45DC-ADC8-278E0053541E}" srcOrd="1" destOrd="0" presId="urn:microsoft.com/office/officeart/2005/8/layout/hList3"/>
    <dgm:cxn modelId="{A92132B6-77A4-4DE8-BD8D-F0C2F09DB1BF}" type="presParOf" srcId="{1C19979F-7BBE-45DC-ADC8-278E0053541E}" destId="{259E88BD-F479-4D5F-8555-A5A71BCA7EBE}" srcOrd="0" destOrd="0" presId="urn:microsoft.com/office/officeart/2005/8/layout/hList3"/>
    <dgm:cxn modelId="{2C237912-4F7B-4C61-8C91-ECEF639EB978}" type="presParOf" srcId="{1C19979F-7BBE-45DC-ADC8-278E0053541E}" destId="{74386D0C-9427-48BB-831D-5B76073C6008}" srcOrd="1" destOrd="0" presId="urn:microsoft.com/office/officeart/2005/8/layout/hList3"/>
    <dgm:cxn modelId="{FD321ECF-5DF3-4563-8182-1E1129E266BC}" type="presParOf" srcId="{1C19979F-7BBE-45DC-ADC8-278E0053541E}" destId="{42A82C30-7728-4031-906B-AF4BF8DD81AD}" srcOrd="2" destOrd="0" presId="urn:microsoft.com/office/officeart/2005/8/layout/hList3"/>
    <dgm:cxn modelId="{7AAEDE72-A486-4C8C-92BE-CD921D4270A9}" type="presParOf" srcId="{363237D0-3F02-4089-843F-BA2FBDC2119D}" destId="{6274D9E4-E297-4E4D-85A5-E552B8AB727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DC9ABB-38FC-4902-8373-28D86C904DC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74088F8-2D7B-4F3E-A3EE-82459520271A}">
      <dgm:prSet phldrT="[Tekst]"/>
      <dgm:spPr/>
      <dgm:t>
        <a:bodyPr/>
        <a:lstStyle/>
        <a:p>
          <a:r>
            <a:rPr lang="nl-NL" dirty="0"/>
            <a:t>Globalisering</a:t>
          </a:r>
        </a:p>
      </dgm:t>
    </dgm:pt>
    <dgm:pt modelId="{B41B51AF-BDB8-4149-B6C9-6A5181B3BCE9}" type="parTrans" cxnId="{25F08170-E8BB-4FF9-BBD3-9D7F75702787}">
      <dgm:prSet/>
      <dgm:spPr/>
      <dgm:t>
        <a:bodyPr/>
        <a:lstStyle/>
        <a:p>
          <a:endParaRPr lang="nl-NL"/>
        </a:p>
      </dgm:t>
    </dgm:pt>
    <dgm:pt modelId="{6EF21819-5B82-415A-A797-0D931D07F754}" type="sibTrans" cxnId="{25F08170-E8BB-4FF9-BBD3-9D7F75702787}">
      <dgm:prSet/>
      <dgm:spPr/>
      <dgm:t>
        <a:bodyPr/>
        <a:lstStyle/>
        <a:p>
          <a:endParaRPr lang="nl-NL"/>
        </a:p>
      </dgm:t>
    </dgm:pt>
    <dgm:pt modelId="{88146A43-F1E0-488A-ACF8-E3623647947B}">
      <dgm:prSet phldrT="[Tekst]" custT="1"/>
      <dgm:spPr/>
      <dgm:t>
        <a:bodyPr/>
        <a:lstStyle/>
        <a:p>
          <a:endParaRPr lang="nl-NL" sz="3600" dirty="0"/>
        </a:p>
        <a:p>
          <a:r>
            <a:rPr lang="nl-NL" sz="3600" dirty="0"/>
            <a:t>Maatschappelijk</a:t>
          </a:r>
        </a:p>
        <a:p>
          <a:r>
            <a:rPr lang="nl-NL" sz="1600" dirty="0"/>
            <a:t>- Informatie mondiaal beschikbaar</a:t>
          </a:r>
        </a:p>
        <a:p>
          <a:r>
            <a:rPr lang="nl-NL" sz="1600" dirty="0"/>
            <a:t>- (handels)grenzen vervagen</a:t>
          </a:r>
        </a:p>
        <a:p>
          <a:r>
            <a:rPr lang="nl-NL" sz="1600" dirty="0"/>
            <a:t>-  onderlinge welvaartsverschillen zichtbaarder</a:t>
          </a:r>
        </a:p>
        <a:p>
          <a:r>
            <a:rPr lang="nl-NL" sz="1600" dirty="0"/>
            <a:t>- politieke en economische migratie groeit</a:t>
          </a:r>
        </a:p>
        <a:p>
          <a:r>
            <a:rPr lang="nl-NL" sz="1600" dirty="0"/>
            <a:t>- toename internationale vrijhandelsgebieden</a:t>
          </a:r>
        </a:p>
        <a:p>
          <a:endParaRPr lang="nl-NL" sz="1600" dirty="0"/>
        </a:p>
        <a:p>
          <a:endParaRPr lang="nl-NL" sz="1600" dirty="0"/>
        </a:p>
      </dgm:t>
    </dgm:pt>
    <dgm:pt modelId="{6D8136EB-0BA3-4914-9081-EE3D35230B02}" type="parTrans" cxnId="{CD81F090-2592-43AF-A5A3-4C5EC329A3F2}">
      <dgm:prSet/>
      <dgm:spPr/>
      <dgm:t>
        <a:bodyPr/>
        <a:lstStyle/>
        <a:p>
          <a:endParaRPr lang="nl-NL"/>
        </a:p>
      </dgm:t>
    </dgm:pt>
    <dgm:pt modelId="{208EC0EC-FDC4-42FB-9DE9-46F248319C09}" type="sibTrans" cxnId="{CD81F090-2592-43AF-A5A3-4C5EC329A3F2}">
      <dgm:prSet/>
      <dgm:spPr/>
      <dgm:t>
        <a:bodyPr/>
        <a:lstStyle/>
        <a:p>
          <a:endParaRPr lang="nl-NL"/>
        </a:p>
      </dgm:t>
    </dgm:pt>
    <dgm:pt modelId="{7C7CF8D1-D1CA-47B4-8BEA-1AF073F22E30}">
      <dgm:prSet phldrT="[Tekst]" custT="1"/>
      <dgm:spPr/>
      <dgm:t>
        <a:bodyPr/>
        <a:lstStyle/>
        <a:p>
          <a:r>
            <a:rPr lang="nl-NL" sz="3600" dirty="0"/>
            <a:t>Organisaties</a:t>
          </a:r>
        </a:p>
        <a:p>
          <a:r>
            <a:rPr lang="nl-NL" sz="1600" dirty="0"/>
            <a:t>- druk van internationale concurrentie</a:t>
          </a:r>
        </a:p>
        <a:p>
          <a:r>
            <a:rPr lang="nl-NL" sz="1600" dirty="0"/>
            <a:t>- wendbaarheid en flexibiliteit cruciaal voor levensvatbaarheid bedrijven</a:t>
          </a:r>
        </a:p>
        <a:p>
          <a:r>
            <a:rPr lang="nl-NL" sz="1600" b="1" dirty="0"/>
            <a:t>- flexibele organisaties</a:t>
          </a:r>
          <a:endParaRPr lang="nl-NL" sz="1600" dirty="0"/>
        </a:p>
        <a:p>
          <a:r>
            <a:rPr lang="nl-NL" sz="1600" dirty="0"/>
            <a:t>* scrum &amp; agile</a:t>
          </a:r>
        </a:p>
        <a:p>
          <a:r>
            <a:rPr lang="nl-NL" sz="1600" dirty="0"/>
            <a:t>* zelfsturing</a:t>
          </a:r>
        </a:p>
        <a:p>
          <a:r>
            <a:rPr lang="nl-NL" sz="1600" dirty="0"/>
            <a:t>* verantwoordelijkheid lager in                organisatie</a:t>
          </a:r>
        </a:p>
        <a:p>
          <a:r>
            <a:rPr lang="nl-NL" sz="1600" dirty="0"/>
            <a:t>* weg van hiërarchie</a:t>
          </a:r>
        </a:p>
        <a:p>
          <a:r>
            <a:rPr lang="nl-NL" sz="1600" dirty="0"/>
            <a:t>* plattere organisaties</a:t>
          </a:r>
        </a:p>
        <a:p>
          <a:r>
            <a:rPr lang="nl-NL" sz="1600" dirty="0"/>
            <a:t>- culturele diversiteit in organisaties neemt toe </a:t>
          </a:r>
        </a:p>
        <a:p>
          <a:endParaRPr lang="nl-NL" sz="1600" dirty="0"/>
        </a:p>
      </dgm:t>
    </dgm:pt>
    <dgm:pt modelId="{AFBF7B57-3541-445B-8BFB-84522BDC51AD}" type="parTrans" cxnId="{8834203E-EDC0-46B7-B6C0-7BCED49A6784}">
      <dgm:prSet/>
      <dgm:spPr/>
      <dgm:t>
        <a:bodyPr/>
        <a:lstStyle/>
        <a:p>
          <a:endParaRPr lang="nl-NL"/>
        </a:p>
      </dgm:t>
    </dgm:pt>
    <dgm:pt modelId="{9E8D355F-EDE1-4D2E-9D20-20F308E03EDF}" type="sibTrans" cxnId="{8834203E-EDC0-46B7-B6C0-7BCED49A6784}">
      <dgm:prSet/>
      <dgm:spPr/>
      <dgm:t>
        <a:bodyPr/>
        <a:lstStyle/>
        <a:p>
          <a:endParaRPr lang="nl-NL"/>
        </a:p>
      </dgm:t>
    </dgm:pt>
    <dgm:pt modelId="{AD43DE08-6FDF-440E-818C-BA4D08469E67}">
      <dgm:prSet phldrT="[Tekst]" custT="1"/>
      <dgm:spPr/>
      <dgm:t>
        <a:bodyPr/>
        <a:lstStyle/>
        <a:p>
          <a:r>
            <a:rPr lang="nl-NL" sz="3600" dirty="0"/>
            <a:t>Individu</a:t>
          </a:r>
        </a:p>
        <a:p>
          <a:r>
            <a:rPr lang="nl-NL" sz="1600" dirty="0"/>
            <a:t>- concurrentie op de arbeidsmarkt neemt toe </a:t>
          </a:r>
        </a:p>
        <a:p>
          <a:r>
            <a:rPr lang="nl-NL" sz="1600" dirty="0"/>
            <a:t>mede door komst EU migranten en vluchtelingen en  uitbesteding werk naar goedkopere regio’s</a:t>
          </a:r>
        </a:p>
        <a:p>
          <a:r>
            <a:rPr lang="nl-NL" sz="1600" dirty="0"/>
            <a:t>- kansarme groepen mondiaal meer verspreid</a:t>
          </a:r>
        </a:p>
        <a:p>
          <a:r>
            <a:rPr lang="nl-NL" sz="1600" dirty="0"/>
            <a:t>- vaker samenwerken met werknemers uit andere culturen</a:t>
          </a:r>
        </a:p>
        <a:p>
          <a:endParaRPr lang="nl-NL" sz="1200" dirty="0"/>
        </a:p>
      </dgm:t>
    </dgm:pt>
    <dgm:pt modelId="{FDE4C9CD-B2CB-4D5F-971E-E0472871B53B}" type="parTrans" cxnId="{EA1A236D-7625-47D5-9D68-0EB98F4D96D7}">
      <dgm:prSet/>
      <dgm:spPr/>
      <dgm:t>
        <a:bodyPr/>
        <a:lstStyle/>
        <a:p>
          <a:endParaRPr lang="nl-NL"/>
        </a:p>
      </dgm:t>
    </dgm:pt>
    <dgm:pt modelId="{F63BE194-8C91-47DE-AD8A-7F0325C6C6B9}" type="sibTrans" cxnId="{EA1A236D-7625-47D5-9D68-0EB98F4D96D7}">
      <dgm:prSet/>
      <dgm:spPr/>
      <dgm:t>
        <a:bodyPr/>
        <a:lstStyle/>
        <a:p>
          <a:endParaRPr lang="nl-NL"/>
        </a:p>
      </dgm:t>
    </dgm:pt>
    <dgm:pt modelId="{363237D0-3F02-4089-843F-BA2FBDC2119D}" type="pres">
      <dgm:prSet presAssocID="{DDDC9ABB-38FC-4902-8373-28D86C904DC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1C2C2D26-756B-47D3-BD28-B14FCB39AB67}" type="pres">
      <dgm:prSet presAssocID="{374088F8-2D7B-4F3E-A3EE-82459520271A}" presName="roof" presStyleLbl="dkBgShp" presStyleIdx="0" presStyleCnt="2"/>
      <dgm:spPr/>
      <dgm:t>
        <a:bodyPr/>
        <a:lstStyle/>
        <a:p>
          <a:endParaRPr lang="nl-NL"/>
        </a:p>
      </dgm:t>
    </dgm:pt>
    <dgm:pt modelId="{1C19979F-7BBE-45DC-ADC8-278E0053541E}" type="pres">
      <dgm:prSet presAssocID="{374088F8-2D7B-4F3E-A3EE-82459520271A}" presName="pillars" presStyleCnt="0"/>
      <dgm:spPr/>
    </dgm:pt>
    <dgm:pt modelId="{259E88BD-F479-4D5F-8555-A5A71BCA7EBE}" type="pres">
      <dgm:prSet presAssocID="{374088F8-2D7B-4F3E-A3EE-82459520271A}" presName="pillar1" presStyleLbl="node1" presStyleIdx="0" presStyleCnt="3" custScaleY="11453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386D0C-9427-48BB-831D-5B76073C6008}" type="pres">
      <dgm:prSet presAssocID="{7C7CF8D1-D1CA-47B4-8BEA-1AF073F22E30}" presName="pillarX" presStyleLbl="node1" presStyleIdx="1" presStyleCnt="3" custScaleX="102361" custScaleY="11453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2A82C30-7728-4031-906B-AF4BF8DD81AD}" type="pres">
      <dgm:prSet presAssocID="{AD43DE08-6FDF-440E-818C-BA4D08469E67}" presName="pillarX" presStyleLbl="node1" presStyleIdx="2" presStyleCnt="3" custScaleY="11453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274D9E4-E297-4E4D-85A5-E552B8AB727D}" type="pres">
      <dgm:prSet presAssocID="{374088F8-2D7B-4F3E-A3EE-82459520271A}" presName="base" presStyleLbl="dkBgShp" presStyleIdx="1" presStyleCnt="2"/>
      <dgm:spPr/>
    </dgm:pt>
  </dgm:ptLst>
  <dgm:cxnLst>
    <dgm:cxn modelId="{25F08170-E8BB-4FF9-BBD3-9D7F75702787}" srcId="{DDDC9ABB-38FC-4902-8373-28D86C904DC7}" destId="{374088F8-2D7B-4F3E-A3EE-82459520271A}" srcOrd="0" destOrd="0" parTransId="{B41B51AF-BDB8-4149-B6C9-6A5181B3BCE9}" sibTransId="{6EF21819-5B82-415A-A797-0D931D07F754}"/>
    <dgm:cxn modelId="{CD81F090-2592-43AF-A5A3-4C5EC329A3F2}" srcId="{374088F8-2D7B-4F3E-A3EE-82459520271A}" destId="{88146A43-F1E0-488A-ACF8-E3623647947B}" srcOrd="0" destOrd="0" parTransId="{6D8136EB-0BA3-4914-9081-EE3D35230B02}" sibTransId="{208EC0EC-FDC4-42FB-9DE9-46F248319C09}"/>
    <dgm:cxn modelId="{8834203E-EDC0-46B7-B6C0-7BCED49A6784}" srcId="{374088F8-2D7B-4F3E-A3EE-82459520271A}" destId="{7C7CF8D1-D1CA-47B4-8BEA-1AF073F22E30}" srcOrd="1" destOrd="0" parTransId="{AFBF7B57-3541-445B-8BFB-84522BDC51AD}" sibTransId="{9E8D355F-EDE1-4D2E-9D20-20F308E03EDF}"/>
    <dgm:cxn modelId="{82C57A55-F205-482B-A244-9378DD9E178B}" type="presOf" srcId="{AD43DE08-6FDF-440E-818C-BA4D08469E67}" destId="{42A82C30-7728-4031-906B-AF4BF8DD81AD}" srcOrd="0" destOrd="0" presId="urn:microsoft.com/office/officeart/2005/8/layout/hList3"/>
    <dgm:cxn modelId="{33838045-356A-4912-B9F1-BC1405824F98}" type="presOf" srcId="{374088F8-2D7B-4F3E-A3EE-82459520271A}" destId="{1C2C2D26-756B-47D3-BD28-B14FCB39AB67}" srcOrd="0" destOrd="0" presId="urn:microsoft.com/office/officeart/2005/8/layout/hList3"/>
    <dgm:cxn modelId="{EA1A236D-7625-47D5-9D68-0EB98F4D96D7}" srcId="{374088F8-2D7B-4F3E-A3EE-82459520271A}" destId="{AD43DE08-6FDF-440E-818C-BA4D08469E67}" srcOrd="2" destOrd="0" parTransId="{FDE4C9CD-B2CB-4D5F-971E-E0472871B53B}" sibTransId="{F63BE194-8C91-47DE-AD8A-7F0325C6C6B9}"/>
    <dgm:cxn modelId="{16CC418F-316B-44F5-9AA8-44A5DACF932F}" type="presOf" srcId="{7C7CF8D1-D1CA-47B4-8BEA-1AF073F22E30}" destId="{74386D0C-9427-48BB-831D-5B76073C6008}" srcOrd="0" destOrd="0" presId="urn:microsoft.com/office/officeart/2005/8/layout/hList3"/>
    <dgm:cxn modelId="{9CC0F4AB-3B5D-4F8A-8562-117293037D97}" type="presOf" srcId="{DDDC9ABB-38FC-4902-8373-28D86C904DC7}" destId="{363237D0-3F02-4089-843F-BA2FBDC2119D}" srcOrd="0" destOrd="0" presId="urn:microsoft.com/office/officeart/2005/8/layout/hList3"/>
    <dgm:cxn modelId="{62B7742E-B37A-4540-B935-38F93A7EF232}" type="presOf" srcId="{88146A43-F1E0-488A-ACF8-E3623647947B}" destId="{259E88BD-F479-4D5F-8555-A5A71BCA7EBE}" srcOrd="0" destOrd="0" presId="urn:microsoft.com/office/officeart/2005/8/layout/hList3"/>
    <dgm:cxn modelId="{23CE016F-A8B1-4DA3-BFDF-663D39334480}" type="presParOf" srcId="{363237D0-3F02-4089-843F-BA2FBDC2119D}" destId="{1C2C2D26-756B-47D3-BD28-B14FCB39AB67}" srcOrd="0" destOrd="0" presId="urn:microsoft.com/office/officeart/2005/8/layout/hList3"/>
    <dgm:cxn modelId="{3E52DBC1-DE5D-40DE-99A5-0DC24FCF45B1}" type="presParOf" srcId="{363237D0-3F02-4089-843F-BA2FBDC2119D}" destId="{1C19979F-7BBE-45DC-ADC8-278E0053541E}" srcOrd="1" destOrd="0" presId="urn:microsoft.com/office/officeart/2005/8/layout/hList3"/>
    <dgm:cxn modelId="{B63E4F00-A6C9-4C3C-A421-A87B55C7746D}" type="presParOf" srcId="{1C19979F-7BBE-45DC-ADC8-278E0053541E}" destId="{259E88BD-F479-4D5F-8555-A5A71BCA7EBE}" srcOrd="0" destOrd="0" presId="urn:microsoft.com/office/officeart/2005/8/layout/hList3"/>
    <dgm:cxn modelId="{F2AA6D84-E0C1-4C3C-A966-7926AE6B45FC}" type="presParOf" srcId="{1C19979F-7BBE-45DC-ADC8-278E0053541E}" destId="{74386D0C-9427-48BB-831D-5B76073C6008}" srcOrd="1" destOrd="0" presId="urn:microsoft.com/office/officeart/2005/8/layout/hList3"/>
    <dgm:cxn modelId="{D48A840B-B991-49E8-9E53-D28EF1984F2B}" type="presParOf" srcId="{1C19979F-7BBE-45DC-ADC8-278E0053541E}" destId="{42A82C30-7728-4031-906B-AF4BF8DD81AD}" srcOrd="2" destOrd="0" presId="urn:microsoft.com/office/officeart/2005/8/layout/hList3"/>
    <dgm:cxn modelId="{04FD44B0-47FD-4676-8E10-2DBF0C3FD616}" type="presParOf" srcId="{363237D0-3F02-4089-843F-BA2FBDC2119D}" destId="{6274D9E4-E297-4E4D-85A5-E552B8AB727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DC9ABB-38FC-4902-8373-28D86C904DC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74088F8-2D7B-4F3E-A3EE-82459520271A}">
      <dgm:prSet phldrT="[Tekst]"/>
      <dgm:spPr/>
      <dgm:t>
        <a:bodyPr/>
        <a:lstStyle/>
        <a:p>
          <a:r>
            <a:rPr lang="nl-NL" dirty="0"/>
            <a:t>Demografie en levensduur</a:t>
          </a:r>
        </a:p>
      </dgm:t>
    </dgm:pt>
    <dgm:pt modelId="{B41B51AF-BDB8-4149-B6C9-6A5181B3BCE9}" type="parTrans" cxnId="{25F08170-E8BB-4FF9-BBD3-9D7F75702787}">
      <dgm:prSet/>
      <dgm:spPr/>
      <dgm:t>
        <a:bodyPr/>
        <a:lstStyle/>
        <a:p>
          <a:endParaRPr lang="nl-NL"/>
        </a:p>
      </dgm:t>
    </dgm:pt>
    <dgm:pt modelId="{6EF21819-5B82-415A-A797-0D931D07F754}" type="sibTrans" cxnId="{25F08170-E8BB-4FF9-BBD3-9D7F75702787}">
      <dgm:prSet/>
      <dgm:spPr/>
      <dgm:t>
        <a:bodyPr/>
        <a:lstStyle/>
        <a:p>
          <a:endParaRPr lang="nl-NL"/>
        </a:p>
      </dgm:t>
    </dgm:pt>
    <dgm:pt modelId="{88146A43-F1E0-488A-ACF8-E3623647947B}">
      <dgm:prSet phldrT="[Tekst]" custT="1"/>
      <dgm:spPr/>
      <dgm:t>
        <a:bodyPr/>
        <a:lstStyle/>
        <a:p>
          <a:r>
            <a:rPr lang="nl-NL" sz="3600" dirty="0"/>
            <a:t>Maatschappelijk</a:t>
          </a:r>
        </a:p>
        <a:p>
          <a:r>
            <a:rPr lang="nl-NL" sz="1600" dirty="0"/>
            <a:t>- levensverwachting stijgt</a:t>
          </a:r>
        </a:p>
        <a:p>
          <a:r>
            <a:rPr lang="nl-NL" sz="1600" dirty="0"/>
            <a:t>- langer vitaal</a:t>
          </a:r>
        </a:p>
        <a:p>
          <a:r>
            <a:rPr lang="nl-NL" sz="1600" dirty="0"/>
            <a:t>- toename (</a:t>
          </a:r>
          <a:r>
            <a:rPr lang="nl-NL" sz="1600" dirty="0" err="1"/>
            <a:t>im</a:t>
          </a:r>
          <a:r>
            <a:rPr lang="nl-NL" sz="1600" dirty="0"/>
            <a:t>)migratie</a:t>
          </a:r>
        </a:p>
        <a:p>
          <a:r>
            <a:rPr lang="nl-NL" sz="1600" dirty="0"/>
            <a:t>- aanpassing/verhoging pensioenleeftijd</a:t>
          </a:r>
        </a:p>
        <a:p>
          <a:r>
            <a:rPr lang="nl-NL" sz="1600" dirty="0"/>
            <a:t>- participatiewet</a:t>
          </a:r>
        </a:p>
        <a:p>
          <a:endParaRPr lang="nl-NL" sz="1600" dirty="0"/>
        </a:p>
      </dgm:t>
    </dgm:pt>
    <dgm:pt modelId="{6D8136EB-0BA3-4914-9081-EE3D35230B02}" type="parTrans" cxnId="{CD81F090-2592-43AF-A5A3-4C5EC329A3F2}">
      <dgm:prSet/>
      <dgm:spPr/>
      <dgm:t>
        <a:bodyPr/>
        <a:lstStyle/>
        <a:p>
          <a:endParaRPr lang="nl-NL"/>
        </a:p>
      </dgm:t>
    </dgm:pt>
    <dgm:pt modelId="{208EC0EC-FDC4-42FB-9DE9-46F248319C09}" type="sibTrans" cxnId="{CD81F090-2592-43AF-A5A3-4C5EC329A3F2}">
      <dgm:prSet/>
      <dgm:spPr/>
      <dgm:t>
        <a:bodyPr/>
        <a:lstStyle/>
        <a:p>
          <a:endParaRPr lang="nl-NL"/>
        </a:p>
      </dgm:t>
    </dgm:pt>
    <dgm:pt modelId="{7C7CF8D1-D1CA-47B4-8BEA-1AF073F22E30}">
      <dgm:prSet phldrT="[Tekst]" custT="1"/>
      <dgm:spPr/>
      <dgm:t>
        <a:bodyPr/>
        <a:lstStyle/>
        <a:p>
          <a:r>
            <a:rPr lang="nl-NL" sz="3600" dirty="0"/>
            <a:t>Organisaties</a:t>
          </a:r>
        </a:p>
        <a:p>
          <a:r>
            <a:rPr lang="nl-NL" sz="1600" dirty="0"/>
            <a:t>- werkgever steeds meer verantwoordelijk voor kosten WW en AO</a:t>
          </a:r>
          <a:endParaRPr lang="nl-NL" sz="3600" dirty="0"/>
        </a:p>
        <a:p>
          <a:r>
            <a:rPr lang="nl-NL" sz="1600" dirty="0"/>
            <a:t>- toename diversiteit in leeftijd bij werknemers </a:t>
          </a:r>
        </a:p>
        <a:p>
          <a:r>
            <a:rPr lang="nl-NL" sz="1600" dirty="0"/>
            <a:t>- aandacht voor vitaliteitsbeleid en duurzame inzetbaarheid</a:t>
          </a:r>
        </a:p>
        <a:p>
          <a:r>
            <a:rPr lang="nl-NL" sz="1600" dirty="0"/>
            <a:t>- aandacht voor talentmanagement en strategische personeelsplanning</a:t>
          </a:r>
        </a:p>
        <a:p>
          <a:endParaRPr lang="nl-NL" sz="1600" dirty="0"/>
        </a:p>
      </dgm:t>
    </dgm:pt>
    <dgm:pt modelId="{AFBF7B57-3541-445B-8BFB-84522BDC51AD}" type="parTrans" cxnId="{8834203E-EDC0-46B7-B6C0-7BCED49A6784}">
      <dgm:prSet/>
      <dgm:spPr/>
      <dgm:t>
        <a:bodyPr/>
        <a:lstStyle/>
        <a:p>
          <a:endParaRPr lang="nl-NL"/>
        </a:p>
      </dgm:t>
    </dgm:pt>
    <dgm:pt modelId="{9E8D355F-EDE1-4D2E-9D20-20F308E03EDF}" type="sibTrans" cxnId="{8834203E-EDC0-46B7-B6C0-7BCED49A6784}">
      <dgm:prSet/>
      <dgm:spPr/>
      <dgm:t>
        <a:bodyPr/>
        <a:lstStyle/>
        <a:p>
          <a:endParaRPr lang="nl-NL"/>
        </a:p>
      </dgm:t>
    </dgm:pt>
    <dgm:pt modelId="{AD43DE08-6FDF-440E-818C-BA4D08469E67}">
      <dgm:prSet phldrT="[Tekst]" custT="1"/>
      <dgm:spPr/>
      <dgm:t>
        <a:bodyPr/>
        <a:lstStyle/>
        <a:p>
          <a:endParaRPr lang="nl-NL" sz="3600" dirty="0"/>
        </a:p>
        <a:p>
          <a:r>
            <a:rPr lang="nl-NL" sz="3600" dirty="0"/>
            <a:t>Individu</a:t>
          </a:r>
        </a:p>
        <a:p>
          <a:r>
            <a:rPr lang="nl-NL" sz="1600" dirty="0"/>
            <a:t>- langer leven </a:t>
          </a:r>
        </a:p>
        <a:p>
          <a:r>
            <a:rPr lang="nl-NL" sz="1600" dirty="0"/>
            <a:t>- langer werken</a:t>
          </a:r>
        </a:p>
        <a:p>
          <a:r>
            <a:rPr lang="nl-NL" sz="1600" dirty="0"/>
            <a:t>- vitaal oud worden</a:t>
          </a:r>
          <a:endParaRPr lang="nl-NL" sz="3600" dirty="0"/>
        </a:p>
        <a:p>
          <a:r>
            <a:rPr lang="nl-NL" sz="1600" dirty="0"/>
            <a:t>- gemiddeld blijven mensen langer vitaal</a:t>
          </a:r>
        </a:p>
        <a:p>
          <a:r>
            <a:rPr lang="nl-NL" sz="1600" dirty="0"/>
            <a:t>- werk/privé balans</a:t>
          </a:r>
        </a:p>
        <a:p>
          <a:r>
            <a:rPr lang="nl-NL" sz="1600" dirty="0"/>
            <a:t>- loopbaanpaden niet meer logisch en voorspelbaar</a:t>
          </a:r>
        </a:p>
        <a:p>
          <a:r>
            <a:rPr lang="nl-NL" sz="1600" dirty="0"/>
            <a:t>- bewustzijn over levens- en werkwaarden</a:t>
          </a:r>
        </a:p>
        <a:p>
          <a:r>
            <a:rPr lang="nl-NL" sz="1600" dirty="0"/>
            <a:t>- ouderen meer risico op verarming</a:t>
          </a:r>
        </a:p>
        <a:p>
          <a:endParaRPr lang="nl-NL" sz="1600" dirty="0"/>
        </a:p>
        <a:p>
          <a:endParaRPr lang="nl-NL" sz="1600" dirty="0"/>
        </a:p>
      </dgm:t>
    </dgm:pt>
    <dgm:pt modelId="{FDE4C9CD-B2CB-4D5F-971E-E0472871B53B}" type="parTrans" cxnId="{EA1A236D-7625-47D5-9D68-0EB98F4D96D7}">
      <dgm:prSet/>
      <dgm:spPr/>
      <dgm:t>
        <a:bodyPr/>
        <a:lstStyle/>
        <a:p>
          <a:endParaRPr lang="nl-NL"/>
        </a:p>
      </dgm:t>
    </dgm:pt>
    <dgm:pt modelId="{F63BE194-8C91-47DE-AD8A-7F0325C6C6B9}" type="sibTrans" cxnId="{EA1A236D-7625-47D5-9D68-0EB98F4D96D7}">
      <dgm:prSet/>
      <dgm:spPr/>
      <dgm:t>
        <a:bodyPr/>
        <a:lstStyle/>
        <a:p>
          <a:endParaRPr lang="nl-NL"/>
        </a:p>
      </dgm:t>
    </dgm:pt>
    <dgm:pt modelId="{363237D0-3F02-4089-843F-BA2FBDC2119D}" type="pres">
      <dgm:prSet presAssocID="{DDDC9ABB-38FC-4902-8373-28D86C904DC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1C2C2D26-756B-47D3-BD28-B14FCB39AB67}" type="pres">
      <dgm:prSet presAssocID="{374088F8-2D7B-4F3E-A3EE-82459520271A}" presName="roof" presStyleLbl="dkBgShp" presStyleIdx="0" presStyleCnt="2"/>
      <dgm:spPr/>
      <dgm:t>
        <a:bodyPr/>
        <a:lstStyle/>
        <a:p>
          <a:endParaRPr lang="nl-NL"/>
        </a:p>
      </dgm:t>
    </dgm:pt>
    <dgm:pt modelId="{1C19979F-7BBE-45DC-ADC8-278E0053541E}" type="pres">
      <dgm:prSet presAssocID="{374088F8-2D7B-4F3E-A3EE-82459520271A}" presName="pillars" presStyleCnt="0"/>
      <dgm:spPr/>
    </dgm:pt>
    <dgm:pt modelId="{259E88BD-F479-4D5F-8555-A5A71BCA7EBE}" type="pres">
      <dgm:prSet presAssocID="{374088F8-2D7B-4F3E-A3EE-82459520271A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386D0C-9427-48BB-831D-5B76073C6008}" type="pres">
      <dgm:prSet presAssocID="{7C7CF8D1-D1CA-47B4-8BEA-1AF073F22E30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2A82C30-7728-4031-906B-AF4BF8DD81AD}" type="pres">
      <dgm:prSet presAssocID="{AD43DE08-6FDF-440E-818C-BA4D08469E6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274D9E4-E297-4E4D-85A5-E552B8AB727D}" type="pres">
      <dgm:prSet presAssocID="{374088F8-2D7B-4F3E-A3EE-82459520271A}" presName="base" presStyleLbl="dkBgShp" presStyleIdx="1" presStyleCnt="2"/>
      <dgm:spPr/>
    </dgm:pt>
  </dgm:ptLst>
  <dgm:cxnLst>
    <dgm:cxn modelId="{ECF923FA-DC34-4CC0-A736-F46647646D40}" type="presOf" srcId="{DDDC9ABB-38FC-4902-8373-28D86C904DC7}" destId="{363237D0-3F02-4089-843F-BA2FBDC2119D}" srcOrd="0" destOrd="0" presId="urn:microsoft.com/office/officeart/2005/8/layout/hList3"/>
    <dgm:cxn modelId="{25F08170-E8BB-4FF9-BBD3-9D7F75702787}" srcId="{DDDC9ABB-38FC-4902-8373-28D86C904DC7}" destId="{374088F8-2D7B-4F3E-A3EE-82459520271A}" srcOrd="0" destOrd="0" parTransId="{B41B51AF-BDB8-4149-B6C9-6A5181B3BCE9}" sibTransId="{6EF21819-5B82-415A-A797-0D931D07F754}"/>
    <dgm:cxn modelId="{CD81F090-2592-43AF-A5A3-4C5EC329A3F2}" srcId="{374088F8-2D7B-4F3E-A3EE-82459520271A}" destId="{88146A43-F1E0-488A-ACF8-E3623647947B}" srcOrd="0" destOrd="0" parTransId="{6D8136EB-0BA3-4914-9081-EE3D35230B02}" sibTransId="{208EC0EC-FDC4-42FB-9DE9-46F248319C09}"/>
    <dgm:cxn modelId="{4111FFFD-2335-4DE8-9DDA-FD06A3351934}" type="presOf" srcId="{7C7CF8D1-D1CA-47B4-8BEA-1AF073F22E30}" destId="{74386D0C-9427-48BB-831D-5B76073C6008}" srcOrd="0" destOrd="0" presId="urn:microsoft.com/office/officeart/2005/8/layout/hList3"/>
    <dgm:cxn modelId="{8834203E-EDC0-46B7-B6C0-7BCED49A6784}" srcId="{374088F8-2D7B-4F3E-A3EE-82459520271A}" destId="{7C7CF8D1-D1CA-47B4-8BEA-1AF073F22E30}" srcOrd="1" destOrd="0" parTransId="{AFBF7B57-3541-445B-8BFB-84522BDC51AD}" sibTransId="{9E8D355F-EDE1-4D2E-9D20-20F308E03EDF}"/>
    <dgm:cxn modelId="{7E66DFAB-612A-44FA-AB34-9C857B802A6B}" type="presOf" srcId="{88146A43-F1E0-488A-ACF8-E3623647947B}" destId="{259E88BD-F479-4D5F-8555-A5A71BCA7EBE}" srcOrd="0" destOrd="0" presId="urn:microsoft.com/office/officeart/2005/8/layout/hList3"/>
    <dgm:cxn modelId="{C176FD78-1553-4129-999D-63A4496F86EA}" type="presOf" srcId="{AD43DE08-6FDF-440E-818C-BA4D08469E67}" destId="{42A82C30-7728-4031-906B-AF4BF8DD81AD}" srcOrd="0" destOrd="0" presId="urn:microsoft.com/office/officeart/2005/8/layout/hList3"/>
    <dgm:cxn modelId="{EA1A236D-7625-47D5-9D68-0EB98F4D96D7}" srcId="{374088F8-2D7B-4F3E-A3EE-82459520271A}" destId="{AD43DE08-6FDF-440E-818C-BA4D08469E67}" srcOrd="2" destOrd="0" parTransId="{FDE4C9CD-B2CB-4D5F-971E-E0472871B53B}" sibTransId="{F63BE194-8C91-47DE-AD8A-7F0325C6C6B9}"/>
    <dgm:cxn modelId="{FDB8179E-CBC8-4584-AD87-FBBE036683F4}" type="presOf" srcId="{374088F8-2D7B-4F3E-A3EE-82459520271A}" destId="{1C2C2D26-756B-47D3-BD28-B14FCB39AB67}" srcOrd="0" destOrd="0" presId="urn:microsoft.com/office/officeart/2005/8/layout/hList3"/>
    <dgm:cxn modelId="{B9321582-330F-4857-9EA3-A0AD78BFCE56}" type="presParOf" srcId="{363237D0-3F02-4089-843F-BA2FBDC2119D}" destId="{1C2C2D26-756B-47D3-BD28-B14FCB39AB67}" srcOrd="0" destOrd="0" presId="urn:microsoft.com/office/officeart/2005/8/layout/hList3"/>
    <dgm:cxn modelId="{C8DB209A-E2F8-4F45-B2BD-F5191955A458}" type="presParOf" srcId="{363237D0-3F02-4089-843F-BA2FBDC2119D}" destId="{1C19979F-7BBE-45DC-ADC8-278E0053541E}" srcOrd="1" destOrd="0" presId="urn:microsoft.com/office/officeart/2005/8/layout/hList3"/>
    <dgm:cxn modelId="{5055EF24-8783-4ED5-A7CD-7F0A3F82B63E}" type="presParOf" srcId="{1C19979F-7BBE-45DC-ADC8-278E0053541E}" destId="{259E88BD-F479-4D5F-8555-A5A71BCA7EBE}" srcOrd="0" destOrd="0" presId="urn:microsoft.com/office/officeart/2005/8/layout/hList3"/>
    <dgm:cxn modelId="{9EF73CF8-2AE0-4138-9D5B-07817813EA3B}" type="presParOf" srcId="{1C19979F-7BBE-45DC-ADC8-278E0053541E}" destId="{74386D0C-9427-48BB-831D-5B76073C6008}" srcOrd="1" destOrd="0" presId="urn:microsoft.com/office/officeart/2005/8/layout/hList3"/>
    <dgm:cxn modelId="{BDA1F6CF-FD9C-4656-8904-040A0969D32C}" type="presParOf" srcId="{1C19979F-7BBE-45DC-ADC8-278E0053541E}" destId="{42A82C30-7728-4031-906B-AF4BF8DD81AD}" srcOrd="2" destOrd="0" presId="urn:microsoft.com/office/officeart/2005/8/layout/hList3"/>
    <dgm:cxn modelId="{9189B839-0642-4AC9-9EFC-D0DFB7F5A9A3}" type="presParOf" srcId="{363237D0-3F02-4089-843F-BA2FBDC2119D}" destId="{6274D9E4-E297-4E4D-85A5-E552B8AB727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C9ABB-38FC-4902-8373-28D86C904DC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74088F8-2D7B-4F3E-A3EE-82459520271A}">
      <dgm:prSet phldrT="[Tekst]"/>
      <dgm:spPr/>
      <dgm:t>
        <a:bodyPr/>
        <a:lstStyle/>
        <a:p>
          <a:r>
            <a:rPr lang="nl-NL" dirty="0"/>
            <a:t>Energiebronnen</a:t>
          </a:r>
        </a:p>
      </dgm:t>
    </dgm:pt>
    <dgm:pt modelId="{B41B51AF-BDB8-4149-B6C9-6A5181B3BCE9}" type="parTrans" cxnId="{25F08170-E8BB-4FF9-BBD3-9D7F75702787}">
      <dgm:prSet/>
      <dgm:spPr/>
      <dgm:t>
        <a:bodyPr/>
        <a:lstStyle/>
        <a:p>
          <a:endParaRPr lang="nl-NL"/>
        </a:p>
      </dgm:t>
    </dgm:pt>
    <dgm:pt modelId="{6EF21819-5B82-415A-A797-0D931D07F754}" type="sibTrans" cxnId="{25F08170-E8BB-4FF9-BBD3-9D7F75702787}">
      <dgm:prSet/>
      <dgm:spPr/>
      <dgm:t>
        <a:bodyPr/>
        <a:lstStyle/>
        <a:p>
          <a:endParaRPr lang="nl-NL"/>
        </a:p>
      </dgm:t>
    </dgm:pt>
    <dgm:pt modelId="{88146A43-F1E0-488A-ACF8-E3623647947B}">
      <dgm:prSet phldrT="[Tekst]" custT="1"/>
      <dgm:spPr/>
      <dgm:t>
        <a:bodyPr/>
        <a:lstStyle/>
        <a:p>
          <a:endParaRPr lang="nl-NL" sz="3600" dirty="0"/>
        </a:p>
        <a:p>
          <a:r>
            <a:rPr lang="nl-NL" sz="3600" dirty="0"/>
            <a:t>Maatschappelijk</a:t>
          </a:r>
        </a:p>
        <a:p>
          <a:r>
            <a:rPr lang="nl-NL" sz="1600" dirty="0"/>
            <a:t>- aandacht voor duurzame energiebronnen en energiebesparing</a:t>
          </a:r>
        </a:p>
        <a:p>
          <a:endParaRPr lang="nl-NL" sz="1600" dirty="0"/>
        </a:p>
        <a:p>
          <a:r>
            <a:rPr lang="nl-NL" sz="1600" dirty="0"/>
            <a:t>- mondiale concurrentie om schaarse hulpbronnen </a:t>
          </a:r>
        </a:p>
        <a:p>
          <a:endParaRPr lang="nl-NL" sz="1600" dirty="0"/>
        </a:p>
        <a:p>
          <a:r>
            <a:rPr lang="nl-NL" sz="1600" dirty="0"/>
            <a:t>- opkomst cultuur van duurzaamheid </a:t>
          </a:r>
        </a:p>
        <a:p>
          <a:endParaRPr lang="nl-NL" sz="1600" dirty="0"/>
        </a:p>
      </dgm:t>
    </dgm:pt>
    <dgm:pt modelId="{6D8136EB-0BA3-4914-9081-EE3D35230B02}" type="parTrans" cxnId="{CD81F090-2592-43AF-A5A3-4C5EC329A3F2}">
      <dgm:prSet/>
      <dgm:spPr/>
      <dgm:t>
        <a:bodyPr/>
        <a:lstStyle/>
        <a:p>
          <a:endParaRPr lang="nl-NL"/>
        </a:p>
      </dgm:t>
    </dgm:pt>
    <dgm:pt modelId="{208EC0EC-FDC4-42FB-9DE9-46F248319C09}" type="sibTrans" cxnId="{CD81F090-2592-43AF-A5A3-4C5EC329A3F2}">
      <dgm:prSet/>
      <dgm:spPr/>
      <dgm:t>
        <a:bodyPr/>
        <a:lstStyle/>
        <a:p>
          <a:endParaRPr lang="nl-NL"/>
        </a:p>
      </dgm:t>
    </dgm:pt>
    <dgm:pt modelId="{7C7CF8D1-D1CA-47B4-8BEA-1AF073F22E30}">
      <dgm:prSet phldrT="[Tekst]" custT="1"/>
      <dgm:spPr/>
      <dgm:t>
        <a:bodyPr/>
        <a:lstStyle/>
        <a:p>
          <a:endParaRPr lang="nl-NL" sz="3600" dirty="0"/>
        </a:p>
        <a:p>
          <a:r>
            <a:rPr lang="nl-NL" sz="3600" dirty="0"/>
            <a:t>Organisaties</a:t>
          </a:r>
        </a:p>
        <a:p>
          <a:r>
            <a: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 aandacht voor energiebesparing</a:t>
          </a:r>
          <a:r>
            <a: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</a:p>
        <a:p>
          <a:r>
            <a: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 verminderen afhankelijkheid van schaarse energie- en andere hulpbronnen </a:t>
          </a:r>
        </a:p>
        <a:p>
          <a:r>
            <a: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 besparen door minder kantoorruimte en meer thuiswerken</a:t>
          </a:r>
          <a:endParaRPr lang="nl-NL" sz="36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 toename Maatschappelijk Verantwoord Ondernemen </a:t>
          </a:r>
          <a:endParaRPr lang="nl-NL" sz="1600" dirty="0"/>
        </a:p>
        <a:p>
          <a:endParaRPr lang="nl-NL" sz="1600" dirty="0"/>
        </a:p>
      </dgm:t>
    </dgm:pt>
    <dgm:pt modelId="{AFBF7B57-3541-445B-8BFB-84522BDC51AD}" type="parTrans" cxnId="{8834203E-EDC0-46B7-B6C0-7BCED49A6784}">
      <dgm:prSet/>
      <dgm:spPr/>
      <dgm:t>
        <a:bodyPr/>
        <a:lstStyle/>
        <a:p>
          <a:endParaRPr lang="nl-NL"/>
        </a:p>
      </dgm:t>
    </dgm:pt>
    <dgm:pt modelId="{9E8D355F-EDE1-4D2E-9D20-20F308E03EDF}" type="sibTrans" cxnId="{8834203E-EDC0-46B7-B6C0-7BCED49A6784}">
      <dgm:prSet/>
      <dgm:spPr/>
      <dgm:t>
        <a:bodyPr/>
        <a:lstStyle/>
        <a:p>
          <a:endParaRPr lang="nl-NL"/>
        </a:p>
      </dgm:t>
    </dgm:pt>
    <dgm:pt modelId="{AD43DE08-6FDF-440E-818C-BA4D08469E67}">
      <dgm:prSet phldrT="[Tekst]" custT="1"/>
      <dgm:spPr/>
      <dgm:t>
        <a:bodyPr/>
        <a:lstStyle/>
        <a:p>
          <a:r>
            <a:rPr lang="nl-NL" sz="3600" dirty="0"/>
            <a:t>Individu</a:t>
          </a:r>
        </a:p>
        <a:p>
          <a:r>
            <a:rPr lang="nl-NL" sz="1600" dirty="0"/>
            <a:t>-thuiswerken met digitale ondersteuning </a:t>
          </a:r>
        </a:p>
        <a:p>
          <a:endParaRPr lang="nl-NL" sz="1600" dirty="0"/>
        </a:p>
        <a:p>
          <a:r>
            <a:rPr lang="nl-NL" sz="1600" dirty="0"/>
            <a:t>- stilstaan bij zingeving en waarden</a:t>
          </a:r>
        </a:p>
      </dgm:t>
    </dgm:pt>
    <dgm:pt modelId="{FDE4C9CD-B2CB-4D5F-971E-E0472871B53B}" type="parTrans" cxnId="{EA1A236D-7625-47D5-9D68-0EB98F4D96D7}">
      <dgm:prSet/>
      <dgm:spPr/>
      <dgm:t>
        <a:bodyPr/>
        <a:lstStyle/>
        <a:p>
          <a:endParaRPr lang="nl-NL"/>
        </a:p>
      </dgm:t>
    </dgm:pt>
    <dgm:pt modelId="{F63BE194-8C91-47DE-AD8A-7F0325C6C6B9}" type="sibTrans" cxnId="{EA1A236D-7625-47D5-9D68-0EB98F4D96D7}">
      <dgm:prSet/>
      <dgm:spPr/>
      <dgm:t>
        <a:bodyPr/>
        <a:lstStyle/>
        <a:p>
          <a:endParaRPr lang="nl-NL"/>
        </a:p>
      </dgm:t>
    </dgm:pt>
    <dgm:pt modelId="{363237D0-3F02-4089-843F-BA2FBDC2119D}" type="pres">
      <dgm:prSet presAssocID="{DDDC9ABB-38FC-4902-8373-28D86C904DC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1C2C2D26-756B-47D3-BD28-B14FCB39AB67}" type="pres">
      <dgm:prSet presAssocID="{374088F8-2D7B-4F3E-A3EE-82459520271A}" presName="roof" presStyleLbl="dkBgShp" presStyleIdx="0" presStyleCnt="2"/>
      <dgm:spPr/>
      <dgm:t>
        <a:bodyPr/>
        <a:lstStyle/>
        <a:p>
          <a:endParaRPr lang="nl-NL"/>
        </a:p>
      </dgm:t>
    </dgm:pt>
    <dgm:pt modelId="{1C19979F-7BBE-45DC-ADC8-278E0053541E}" type="pres">
      <dgm:prSet presAssocID="{374088F8-2D7B-4F3E-A3EE-82459520271A}" presName="pillars" presStyleCnt="0"/>
      <dgm:spPr/>
    </dgm:pt>
    <dgm:pt modelId="{259E88BD-F479-4D5F-8555-A5A71BCA7EBE}" type="pres">
      <dgm:prSet presAssocID="{374088F8-2D7B-4F3E-A3EE-82459520271A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386D0C-9427-48BB-831D-5B76073C6008}" type="pres">
      <dgm:prSet presAssocID="{7C7CF8D1-D1CA-47B4-8BEA-1AF073F22E30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2A82C30-7728-4031-906B-AF4BF8DD81AD}" type="pres">
      <dgm:prSet presAssocID="{AD43DE08-6FDF-440E-818C-BA4D08469E6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274D9E4-E297-4E4D-85A5-E552B8AB727D}" type="pres">
      <dgm:prSet presAssocID="{374088F8-2D7B-4F3E-A3EE-82459520271A}" presName="base" presStyleLbl="dkBgShp" presStyleIdx="1" presStyleCnt="2"/>
      <dgm:spPr/>
    </dgm:pt>
  </dgm:ptLst>
  <dgm:cxnLst>
    <dgm:cxn modelId="{25F08170-E8BB-4FF9-BBD3-9D7F75702787}" srcId="{DDDC9ABB-38FC-4902-8373-28D86C904DC7}" destId="{374088F8-2D7B-4F3E-A3EE-82459520271A}" srcOrd="0" destOrd="0" parTransId="{B41B51AF-BDB8-4149-B6C9-6A5181B3BCE9}" sibTransId="{6EF21819-5B82-415A-A797-0D931D07F754}"/>
    <dgm:cxn modelId="{CD81F090-2592-43AF-A5A3-4C5EC329A3F2}" srcId="{374088F8-2D7B-4F3E-A3EE-82459520271A}" destId="{88146A43-F1E0-488A-ACF8-E3623647947B}" srcOrd="0" destOrd="0" parTransId="{6D8136EB-0BA3-4914-9081-EE3D35230B02}" sibTransId="{208EC0EC-FDC4-42FB-9DE9-46F248319C09}"/>
    <dgm:cxn modelId="{FDE7EAF0-A512-4078-86AB-11F208B839A5}" type="presOf" srcId="{7C7CF8D1-D1CA-47B4-8BEA-1AF073F22E30}" destId="{74386D0C-9427-48BB-831D-5B76073C6008}" srcOrd="0" destOrd="0" presId="urn:microsoft.com/office/officeart/2005/8/layout/hList3"/>
    <dgm:cxn modelId="{9D892BA1-CF14-4122-BF0C-021C4F385D4F}" type="presOf" srcId="{374088F8-2D7B-4F3E-A3EE-82459520271A}" destId="{1C2C2D26-756B-47D3-BD28-B14FCB39AB67}" srcOrd="0" destOrd="0" presId="urn:microsoft.com/office/officeart/2005/8/layout/hList3"/>
    <dgm:cxn modelId="{8834203E-EDC0-46B7-B6C0-7BCED49A6784}" srcId="{374088F8-2D7B-4F3E-A3EE-82459520271A}" destId="{7C7CF8D1-D1CA-47B4-8BEA-1AF073F22E30}" srcOrd="1" destOrd="0" parTransId="{AFBF7B57-3541-445B-8BFB-84522BDC51AD}" sibTransId="{9E8D355F-EDE1-4D2E-9D20-20F308E03EDF}"/>
    <dgm:cxn modelId="{335DD71A-3D97-4C08-8CE5-C19EC04C2BB4}" type="presOf" srcId="{AD43DE08-6FDF-440E-818C-BA4D08469E67}" destId="{42A82C30-7728-4031-906B-AF4BF8DD81AD}" srcOrd="0" destOrd="0" presId="urn:microsoft.com/office/officeart/2005/8/layout/hList3"/>
    <dgm:cxn modelId="{EA1A236D-7625-47D5-9D68-0EB98F4D96D7}" srcId="{374088F8-2D7B-4F3E-A3EE-82459520271A}" destId="{AD43DE08-6FDF-440E-818C-BA4D08469E67}" srcOrd="2" destOrd="0" parTransId="{FDE4C9CD-B2CB-4D5F-971E-E0472871B53B}" sibTransId="{F63BE194-8C91-47DE-AD8A-7F0325C6C6B9}"/>
    <dgm:cxn modelId="{031EE30A-5C74-4BCE-AD3A-DB7E12685285}" type="presOf" srcId="{DDDC9ABB-38FC-4902-8373-28D86C904DC7}" destId="{363237D0-3F02-4089-843F-BA2FBDC2119D}" srcOrd="0" destOrd="0" presId="urn:microsoft.com/office/officeart/2005/8/layout/hList3"/>
    <dgm:cxn modelId="{42BD8981-19AD-4DA8-A7D2-C9E9773E35DE}" type="presOf" srcId="{88146A43-F1E0-488A-ACF8-E3623647947B}" destId="{259E88BD-F479-4D5F-8555-A5A71BCA7EBE}" srcOrd="0" destOrd="0" presId="urn:microsoft.com/office/officeart/2005/8/layout/hList3"/>
    <dgm:cxn modelId="{4DA1A7C8-8B1A-4585-BB31-DB5FDE8AAFB6}" type="presParOf" srcId="{363237D0-3F02-4089-843F-BA2FBDC2119D}" destId="{1C2C2D26-756B-47D3-BD28-B14FCB39AB67}" srcOrd="0" destOrd="0" presId="urn:microsoft.com/office/officeart/2005/8/layout/hList3"/>
    <dgm:cxn modelId="{1C40411C-A8C4-46DC-AACA-ACAB709712B3}" type="presParOf" srcId="{363237D0-3F02-4089-843F-BA2FBDC2119D}" destId="{1C19979F-7BBE-45DC-ADC8-278E0053541E}" srcOrd="1" destOrd="0" presId="urn:microsoft.com/office/officeart/2005/8/layout/hList3"/>
    <dgm:cxn modelId="{63C96FA7-8789-4A2A-8FB4-F9DD78EEDBB6}" type="presParOf" srcId="{1C19979F-7BBE-45DC-ADC8-278E0053541E}" destId="{259E88BD-F479-4D5F-8555-A5A71BCA7EBE}" srcOrd="0" destOrd="0" presId="urn:microsoft.com/office/officeart/2005/8/layout/hList3"/>
    <dgm:cxn modelId="{552D8DF9-132F-4D7D-8299-4C3D9485CB51}" type="presParOf" srcId="{1C19979F-7BBE-45DC-ADC8-278E0053541E}" destId="{74386D0C-9427-48BB-831D-5B76073C6008}" srcOrd="1" destOrd="0" presId="urn:microsoft.com/office/officeart/2005/8/layout/hList3"/>
    <dgm:cxn modelId="{796B6819-2D31-40E2-82F2-DE4F1CC52427}" type="presParOf" srcId="{1C19979F-7BBE-45DC-ADC8-278E0053541E}" destId="{42A82C30-7728-4031-906B-AF4BF8DD81AD}" srcOrd="2" destOrd="0" presId="urn:microsoft.com/office/officeart/2005/8/layout/hList3"/>
    <dgm:cxn modelId="{1BD41F4D-C50F-497D-85AA-963D8CD2B17B}" type="presParOf" srcId="{363237D0-3F02-4089-843F-BA2FBDC2119D}" destId="{6274D9E4-E297-4E4D-85A5-E552B8AB727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DC9ABB-38FC-4902-8373-28D86C904DC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74088F8-2D7B-4F3E-A3EE-82459520271A}">
      <dgm:prSet phldrT="[Tekst]"/>
      <dgm:spPr/>
      <dgm:t>
        <a:bodyPr/>
        <a:lstStyle/>
        <a:p>
          <a:r>
            <a:rPr lang="nl-NL"/>
            <a:t>Samenleving</a:t>
          </a:r>
          <a:endParaRPr lang="nl-NL" dirty="0"/>
        </a:p>
      </dgm:t>
    </dgm:pt>
    <dgm:pt modelId="{B41B51AF-BDB8-4149-B6C9-6A5181B3BCE9}" type="parTrans" cxnId="{25F08170-E8BB-4FF9-BBD3-9D7F75702787}">
      <dgm:prSet/>
      <dgm:spPr/>
      <dgm:t>
        <a:bodyPr/>
        <a:lstStyle/>
        <a:p>
          <a:endParaRPr lang="nl-NL"/>
        </a:p>
      </dgm:t>
    </dgm:pt>
    <dgm:pt modelId="{6EF21819-5B82-415A-A797-0D931D07F754}" type="sibTrans" cxnId="{25F08170-E8BB-4FF9-BBD3-9D7F75702787}">
      <dgm:prSet/>
      <dgm:spPr/>
      <dgm:t>
        <a:bodyPr/>
        <a:lstStyle/>
        <a:p>
          <a:endParaRPr lang="nl-NL"/>
        </a:p>
      </dgm:t>
    </dgm:pt>
    <dgm:pt modelId="{88146A43-F1E0-488A-ACF8-E3623647947B}">
      <dgm:prSet phldrT="[Tekst]" custT="1"/>
      <dgm:spPr/>
      <dgm:t>
        <a:bodyPr/>
        <a:lstStyle/>
        <a:p>
          <a:r>
            <a:rPr lang="nl-NL" sz="3600" dirty="0"/>
            <a:t>Maatschappelijk</a:t>
          </a:r>
        </a:p>
        <a:p>
          <a:r>
            <a:rPr lang="nl-NL" sz="1600" dirty="0"/>
            <a:t>- - netwerk/kennis maatschappij</a:t>
          </a:r>
        </a:p>
        <a:p>
          <a:r>
            <a:rPr lang="nl-NL" sz="1600" dirty="0"/>
            <a:t>- individualisering</a:t>
          </a:r>
        </a:p>
        <a:p>
          <a:r>
            <a:rPr lang="nl-NL" sz="1600" dirty="0"/>
            <a:t>- samenlevingsverbanden veranderen</a:t>
          </a:r>
        </a:p>
        <a:p>
          <a:r>
            <a:rPr lang="nl-NL" sz="1600" dirty="0"/>
            <a:t>- verantwoordelijkheden verschuiven </a:t>
          </a:r>
        </a:p>
        <a:p>
          <a:r>
            <a:rPr lang="nl-NL" sz="1600" dirty="0"/>
            <a:t>* van Rijk naar gemeente</a:t>
          </a:r>
        </a:p>
        <a:p>
          <a:r>
            <a:rPr lang="nl-NL" sz="1600" dirty="0"/>
            <a:t>* van gemeente naar burgers en bedrijven</a:t>
          </a:r>
        </a:p>
        <a:p>
          <a:r>
            <a:rPr lang="nl-NL" sz="1600" dirty="0"/>
            <a:t>- verandering Sociale zekerheidsstelsel </a:t>
          </a:r>
        </a:p>
        <a:p>
          <a:r>
            <a:rPr lang="nl-NL" sz="1600" dirty="0"/>
            <a:t>- gemeentes en arbeidsmarktregio’s voortouw  in werkloosheidsbestrijding</a:t>
          </a:r>
        </a:p>
        <a:p>
          <a:r>
            <a:rPr lang="nl-NL" sz="1600" dirty="0"/>
            <a:t>- inzet op baanzekerheid i.p.v. werkzekerheid</a:t>
          </a:r>
        </a:p>
        <a:p>
          <a:r>
            <a:rPr lang="nl-NL" sz="1600" dirty="0"/>
            <a:t>- sociale media steeds grotere rol in netwerken</a:t>
          </a:r>
        </a:p>
      </dgm:t>
    </dgm:pt>
    <dgm:pt modelId="{6D8136EB-0BA3-4914-9081-EE3D35230B02}" type="parTrans" cxnId="{CD81F090-2592-43AF-A5A3-4C5EC329A3F2}">
      <dgm:prSet/>
      <dgm:spPr/>
      <dgm:t>
        <a:bodyPr/>
        <a:lstStyle/>
        <a:p>
          <a:endParaRPr lang="nl-NL"/>
        </a:p>
      </dgm:t>
    </dgm:pt>
    <dgm:pt modelId="{208EC0EC-FDC4-42FB-9DE9-46F248319C09}" type="sibTrans" cxnId="{CD81F090-2592-43AF-A5A3-4C5EC329A3F2}">
      <dgm:prSet/>
      <dgm:spPr/>
      <dgm:t>
        <a:bodyPr/>
        <a:lstStyle/>
        <a:p>
          <a:endParaRPr lang="nl-NL"/>
        </a:p>
      </dgm:t>
    </dgm:pt>
    <dgm:pt modelId="{7C7CF8D1-D1CA-47B4-8BEA-1AF073F22E30}">
      <dgm:prSet phldrT="[Tekst]" custT="1"/>
      <dgm:spPr/>
      <dgm:t>
        <a:bodyPr/>
        <a:lstStyle/>
        <a:p>
          <a:r>
            <a:rPr lang="nl-NL" sz="3600" dirty="0"/>
            <a:t>Organisaties</a:t>
          </a:r>
        </a:p>
        <a:p>
          <a:r>
            <a:rPr lang="nl-NL" sz="1600" dirty="0"/>
            <a:t> - werkgevers steeds meer verantwoordelijk voor kosten ‘werkzekerheid’</a:t>
          </a:r>
        </a:p>
        <a:p>
          <a:r>
            <a:rPr lang="nl-NL" sz="1600" dirty="0"/>
            <a:t>- ruimte geven aan mensen met laag arbeidsrendement</a:t>
          </a:r>
        </a:p>
        <a:p>
          <a:r>
            <a:rPr lang="nl-NL" sz="1600" dirty="0"/>
            <a:t>- flexibele arbeidsrelaties</a:t>
          </a:r>
        </a:p>
        <a:p>
          <a:r>
            <a:rPr lang="nl-NL" sz="1600" dirty="0"/>
            <a:t>- minder cao, meer individuele afspraken</a:t>
          </a:r>
        </a:p>
        <a:p>
          <a:r>
            <a:rPr lang="nl-NL" sz="1600" dirty="0"/>
            <a:t>- spanningsveld tussen winst en </a:t>
          </a:r>
          <a:r>
            <a:rPr lang="nl-NL" sz="1600" dirty="0" err="1"/>
            <a:t>waardecreatie</a:t>
          </a:r>
          <a:endParaRPr lang="nl-NL" sz="1600" dirty="0"/>
        </a:p>
        <a:p>
          <a:r>
            <a:rPr lang="nl-NL" sz="1600" dirty="0"/>
            <a:t>- </a:t>
          </a:r>
          <a:r>
            <a:rPr lang="nl-NL" sz="1600" dirty="0" err="1"/>
            <a:t>angelsaksisch</a:t>
          </a:r>
          <a:r>
            <a:rPr lang="nl-NL" sz="1600" dirty="0"/>
            <a:t> </a:t>
          </a:r>
          <a:r>
            <a:rPr lang="nl-NL" sz="1600" dirty="0" err="1"/>
            <a:t>vs</a:t>
          </a:r>
          <a:r>
            <a:rPr lang="nl-NL" sz="1600" dirty="0"/>
            <a:t> </a:t>
          </a:r>
          <a:r>
            <a:rPr lang="nl-NL" sz="1600" dirty="0" err="1"/>
            <a:t>rijnlands</a:t>
          </a:r>
          <a:r>
            <a:rPr lang="nl-NL" sz="1600" dirty="0"/>
            <a:t> model</a:t>
          </a:r>
        </a:p>
        <a:p>
          <a:r>
            <a:rPr lang="nl-NL" sz="1600" dirty="0"/>
            <a:t>- </a:t>
          </a:r>
          <a:r>
            <a:rPr lang="nl-NL" sz="1600" b="1" dirty="0"/>
            <a:t>HR trends</a:t>
          </a:r>
          <a:r>
            <a:rPr lang="nl-NL" sz="1600" dirty="0"/>
            <a:t>:  </a:t>
          </a:r>
        </a:p>
        <a:p>
          <a:r>
            <a:rPr lang="nl-NL" sz="1600" dirty="0"/>
            <a:t>* HR als strategische partner; </a:t>
          </a:r>
        </a:p>
        <a:p>
          <a:r>
            <a:rPr lang="nl-NL" sz="1600" dirty="0"/>
            <a:t>* HR-taken naar de lijn; </a:t>
          </a:r>
        </a:p>
        <a:p>
          <a:r>
            <a:rPr lang="nl-NL" sz="1600" dirty="0"/>
            <a:t>* van regels naar kaders; </a:t>
          </a:r>
        </a:p>
        <a:p>
          <a:r>
            <a:rPr lang="nl-NL" sz="1600" dirty="0"/>
            <a:t>* Vraag gestuurd HR; </a:t>
          </a:r>
        </a:p>
        <a:p>
          <a:endParaRPr lang="nl-NL" sz="1600" dirty="0"/>
        </a:p>
      </dgm:t>
    </dgm:pt>
    <dgm:pt modelId="{AFBF7B57-3541-445B-8BFB-84522BDC51AD}" type="parTrans" cxnId="{8834203E-EDC0-46B7-B6C0-7BCED49A6784}">
      <dgm:prSet/>
      <dgm:spPr/>
      <dgm:t>
        <a:bodyPr/>
        <a:lstStyle/>
        <a:p>
          <a:endParaRPr lang="nl-NL"/>
        </a:p>
      </dgm:t>
    </dgm:pt>
    <dgm:pt modelId="{9E8D355F-EDE1-4D2E-9D20-20F308E03EDF}" type="sibTrans" cxnId="{8834203E-EDC0-46B7-B6C0-7BCED49A6784}">
      <dgm:prSet/>
      <dgm:spPr/>
      <dgm:t>
        <a:bodyPr/>
        <a:lstStyle/>
        <a:p>
          <a:endParaRPr lang="nl-NL"/>
        </a:p>
      </dgm:t>
    </dgm:pt>
    <dgm:pt modelId="{AD43DE08-6FDF-440E-818C-BA4D08469E67}">
      <dgm:prSet phldrT="[Tekst]" custT="1"/>
      <dgm:spPr/>
      <dgm:t>
        <a:bodyPr/>
        <a:lstStyle/>
        <a:p>
          <a:endParaRPr lang="nl-NL" sz="3600" dirty="0"/>
        </a:p>
        <a:p>
          <a:r>
            <a:rPr lang="nl-NL" sz="3600" dirty="0"/>
            <a:t>Individu</a:t>
          </a:r>
        </a:p>
        <a:p>
          <a:r>
            <a:rPr lang="nl-NL" sz="1600" dirty="0"/>
            <a:t>- vaker tijdelijke en flexibele dienstverbanden</a:t>
          </a:r>
        </a:p>
        <a:p>
          <a:r>
            <a:rPr lang="nl-NL" sz="1600" dirty="0"/>
            <a:t>- nieuwe vormen arbeidsrelaties (zzp, coöperaties, payroll etc.)</a:t>
          </a:r>
        </a:p>
        <a:p>
          <a:r>
            <a:rPr lang="nl-NL" sz="1600" dirty="0"/>
            <a:t>- dubbele loopbanen (</a:t>
          </a:r>
          <a:r>
            <a:rPr lang="nl-NL" sz="1600" dirty="0" err="1"/>
            <a:t>slashies</a:t>
          </a:r>
          <a:r>
            <a:rPr lang="nl-NL" sz="1600" dirty="0"/>
            <a:t>)</a:t>
          </a:r>
        </a:p>
        <a:p>
          <a:r>
            <a:rPr lang="nl-NL" sz="1600" dirty="0"/>
            <a:t>- profilering verandert </a:t>
          </a:r>
          <a:r>
            <a:rPr lang="nl-NL" sz="1600" dirty="0" err="1"/>
            <a:t>agv</a:t>
          </a:r>
          <a:r>
            <a:rPr lang="nl-NL" sz="1600" dirty="0"/>
            <a:t>  digitale presentatie</a:t>
          </a:r>
        </a:p>
        <a:p>
          <a:r>
            <a:rPr lang="nl-NL" sz="1600" dirty="0"/>
            <a:t>- toename  mantelzorgtaken</a:t>
          </a:r>
        </a:p>
        <a:p>
          <a:r>
            <a:rPr lang="nl-NL" sz="1600" dirty="0"/>
            <a:t>- druk op individu neemt toe en daarmee de ervaren stress en onzekerheid</a:t>
          </a:r>
        </a:p>
        <a:p>
          <a:r>
            <a:rPr lang="nl-NL" sz="1600" dirty="0"/>
            <a:t>- noodzaak zelfregie over loopbaanontwikkeling</a:t>
          </a:r>
        </a:p>
        <a:p>
          <a:r>
            <a:rPr lang="nl-NL" sz="1600" dirty="0"/>
            <a:t>- grensvervaging tussen vrijwillig en betaald werk</a:t>
          </a:r>
        </a:p>
        <a:p>
          <a:endParaRPr lang="nl-NL" sz="1200" dirty="0"/>
        </a:p>
        <a:p>
          <a:endParaRPr lang="nl-NL" sz="1200" dirty="0"/>
        </a:p>
      </dgm:t>
    </dgm:pt>
    <dgm:pt modelId="{FDE4C9CD-B2CB-4D5F-971E-E0472871B53B}" type="parTrans" cxnId="{EA1A236D-7625-47D5-9D68-0EB98F4D96D7}">
      <dgm:prSet/>
      <dgm:spPr/>
      <dgm:t>
        <a:bodyPr/>
        <a:lstStyle/>
        <a:p>
          <a:endParaRPr lang="nl-NL"/>
        </a:p>
      </dgm:t>
    </dgm:pt>
    <dgm:pt modelId="{F63BE194-8C91-47DE-AD8A-7F0325C6C6B9}" type="sibTrans" cxnId="{EA1A236D-7625-47D5-9D68-0EB98F4D96D7}">
      <dgm:prSet/>
      <dgm:spPr/>
      <dgm:t>
        <a:bodyPr/>
        <a:lstStyle/>
        <a:p>
          <a:endParaRPr lang="nl-NL"/>
        </a:p>
      </dgm:t>
    </dgm:pt>
    <dgm:pt modelId="{363237D0-3F02-4089-843F-BA2FBDC2119D}" type="pres">
      <dgm:prSet presAssocID="{DDDC9ABB-38FC-4902-8373-28D86C904DC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1C2C2D26-756B-47D3-BD28-B14FCB39AB67}" type="pres">
      <dgm:prSet presAssocID="{374088F8-2D7B-4F3E-A3EE-82459520271A}" presName="roof" presStyleLbl="dkBgShp" presStyleIdx="0" presStyleCnt="2"/>
      <dgm:spPr/>
      <dgm:t>
        <a:bodyPr/>
        <a:lstStyle/>
        <a:p>
          <a:endParaRPr lang="nl-NL"/>
        </a:p>
      </dgm:t>
    </dgm:pt>
    <dgm:pt modelId="{1C19979F-7BBE-45DC-ADC8-278E0053541E}" type="pres">
      <dgm:prSet presAssocID="{374088F8-2D7B-4F3E-A3EE-82459520271A}" presName="pillars" presStyleCnt="0"/>
      <dgm:spPr/>
    </dgm:pt>
    <dgm:pt modelId="{259E88BD-F479-4D5F-8555-A5A71BCA7EBE}" type="pres">
      <dgm:prSet presAssocID="{374088F8-2D7B-4F3E-A3EE-82459520271A}" presName="pillar1" presStyleLbl="node1" presStyleIdx="0" presStyleCnt="3" custScaleY="12337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386D0C-9427-48BB-831D-5B76073C6008}" type="pres">
      <dgm:prSet presAssocID="{7C7CF8D1-D1CA-47B4-8BEA-1AF073F22E30}" presName="pillarX" presStyleLbl="node1" presStyleIdx="1" presStyleCnt="3" custScaleY="12330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2A82C30-7728-4031-906B-AF4BF8DD81AD}" type="pres">
      <dgm:prSet presAssocID="{AD43DE08-6FDF-440E-818C-BA4D08469E67}" presName="pillarX" presStyleLbl="node1" presStyleIdx="2" presStyleCnt="3" custScaleY="12334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274D9E4-E297-4E4D-85A5-E552B8AB727D}" type="pres">
      <dgm:prSet presAssocID="{374088F8-2D7B-4F3E-A3EE-82459520271A}" presName="base" presStyleLbl="dkBgShp" presStyleIdx="1" presStyleCnt="2" custFlipVert="0" custScaleY="14663"/>
      <dgm:spPr/>
    </dgm:pt>
  </dgm:ptLst>
  <dgm:cxnLst>
    <dgm:cxn modelId="{25F08170-E8BB-4FF9-BBD3-9D7F75702787}" srcId="{DDDC9ABB-38FC-4902-8373-28D86C904DC7}" destId="{374088F8-2D7B-4F3E-A3EE-82459520271A}" srcOrd="0" destOrd="0" parTransId="{B41B51AF-BDB8-4149-B6C9-6A5181B3BCE9}" sibTransId="{6EF21819-5B82-415A-A797-0D931D07F754}"/>
    <dgm:cxn modelId="{FC0D49A7-5D10-4125-B968-F080742AC251}" type="presOf" srcId="{88146A43-F1E0-488A-ACF8-E3623647947B}" destId="{259E88BD-F479-4D5F-8555-A5A71BCA7EBE}" srcOrd="0" destOrd="0" presId="urn:microsoft.com/office/officeart/2005/8/layout/hList3"/>
    <dgm:cxn modelId="{CD81F090-2592-43AF-A5A3-4C5EC329A3F2}" srcId="{374088F8-2D7B-4F3E-A3EE-82459520271A}" destId="{88146A43-F1E0-488A-ACF8-E3623647947B}" srcOrd="0" destOrd="0" parTransId="{6D8136EB-0BA3-4914-9081-EE3D35230B02}" sibTransId="{208EC0EC-FDC4-42FB-9DE9-46F248319C09}"/>
    <dgm:cxn modelId="{8834203E-EDC0-46B7-B6C0-7BCED49A6784}" srcId="{374088F8-2D7B-4F3E-A3EE-82459520271A}" destId="{7C7CF8D1-D1CA-47B4-8BEA-1AF073F22E30}" srcOrd="1" destOrd="0" parTransId="{AFBF7B57-3541-445B-8BFB-84522BDC51AD}" sibTransId="{9E8D355F-EDE1-4D2E-9D20-20F308E03EDF}"/>
    <dgm:cxn modelId="{EA1A236D-7625-47D5-9D68-0EB98F4D96D7}" srcId="{374088F8-2D7B-4F3E-A3EE-82459520271A}" destId="{AD43DE08-6FDF-440E-818C-BA4D08469E67}" srcOrd="2" destOrd="0" parTransId="{FDE4C9CD-B2CB-4D5F-971E-E0472871B53B}" sibTransId="{F63BE194-8C91-47DE-AD8A-7F0325C6C6B9}"/>
    <dgm:cxn modelId="{631DBBFB-AEEC-472F-B6F6-E0866E59E2C1}" type="presOf" srcId="{7C7CF8D1-D1CA-47B4-8BEA-1AF073F22E30}" destId="{74386D0C-9427-48BB-831D-5B76073C6008}" srcOrd="0" destOrd="0" presId="urn:microsoft.com/office/officeart/2005/8/layout/hList3"/>
    <dgm:cxn modelId="{43DBCA84-4BF4-4913-8DE8-1493EE5B7623}" type="presOf" srcId="{374088F8-2D7B-4F3E-A3EE-82459520271A}" destId="{1C2C2D26-756B-47D3-BD28-B14FCB39AB67}" srcOrd="0" destOrd="0" presId="urn:microsoft.com/office/officeart/2005/8/layout/hList3"/>
    <dgm:cxn modelId="{CC9CA63F-1FBD-4350-BA3B-F9670DC96B80}" type="presOf" srcId="{AD43DE08-6FDF-440E-818C-BA4D08469E67}" destId="{42A82C30-7728-4031-906B-AF4BF8DD81AD}" srcOrd="0" destOrd="0" presId="urn:microsoft.com/office/officeart/2005/8/layout/hList3"/>
    <dgm:cxn modelId="{6E5E2E17-F0E2-4AE3-BD4B-E9BFB20C63EC}" type="presOf" srcId="{DDDC9ABB-38FC-4902-8373-28D86C904DC7}" destId="{363237D0-3F02-4089-843F-BA2FBDC2119D}" srcOrd="0" destOrd="0" presId="urn:microsoft.com/office/officeart/2005/8/layout/hList3"/>
    <dgm:cxn modelId="{765DFB44-A560-49FE-ABFC-B2F84B346069}" type="presParOf" srcId="{363237D0-3F02-4089-843F-BA2FBDC2119D}" destId="{1C2C2D26-756B-47D3-BD28-B14FCB39AB67}" srcOrd="0" destOrd="0" presId="urn:microsoft.com/office/officeart/2005/8/layout/hList3"/>
    <dgm:cxn modelId="{F8ACFB4D-6DB2-466F-A025-E223E38881B2}" type="presParOf" srcId="{363237D0-3F02-4089-843F-BA2FBDC2119D}" destId="{1C19979F-7BBE-45DC-ADC8-278E0053541E}" srcOrd="1" destOrd="0" presId="urn:microsoft.com/office/officeart/2005/8/layout/hList3"/>
    <dgm:cxn modelId="{5F0FCDC6-EB4C-47B4-9D8D-4B785534E3EB}" type="presParOf" srcId="{1C19979F-7BBE-45DC-ADC8-278E0053541E}" destId="{259E88BD-F479-4D5F-8555-A5A71BCA7EBE}" srcOrd="0" destOrd="0" presId="urn:microsoft.com/office/officeart/2005/8/layout/hList3"/>
    <dgm:cxn modelId="{BB9D47E5-2FE2-4418-9EE5-56B0675EC8E6}" type="presParOf" srcId="{1C19979F-7BBE-45DC-ADC8-278E0053541E}" destId="{74386D0C-9427-48BB-831D-5B76073C6008}" srcOrd="1" destOrd="0" presId="urn:microsoft.com/office/officeart/2005/8/layout/hList3"/>
    <dgm:cxn modelId="{F7BB72D5-619A-4150-8A6B-1360B0B16589}" type="presParOf" srcId="{1C19979F-7BBE-45DC-ADC8-278E0053541E}" destId="{42A82C30-7728-4031-906B-AF4BF8DD81AD}" srcOrd="2" destOrd="0" presId="urn:microsoft.com/office/officeart/2005/8/layout/hList3"/>
    <dgm:cxn modelId="{8001273E-9836-4F71-93F8-F0061C5196F3}" type="presParOf" srcId="{363237D0-3F02-4089-843F-BA2FBDC2119D}" destId="{6274D9E4-E297-4E4D-85A5-E552B8AB727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67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69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35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29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91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6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23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09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9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93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87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CF0C-0D0B-4EC1-A2FA-5DEB420EB42B}" type="datetimeFigureOut">
              <a:rPr lang="nl-NL" smtClean="0"/>
              <a:t>26-5-2016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34AF4-CEAC-4AB6-A796-C3325B84FC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23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231905" y="1020246"/>
            <a:ext cx="53365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/>
              <a:t>DE LOOPBAANPROFESSIONAL </a:t>
            </a:r>
          </a:p>
          <a:p>
            <a:pPr algn="ctr">
              <a:lnSpc>
                <a:spcPct val="150000"/>
              </a:lnSpc>
            </a:pPr>
            <a:r>
              <a:rPr lang="nl-NL" sz="3200" b="1" dirty="0"/>
              <a:t>VAN DE TOEKOMST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204913"/>
            <a:ext cx="26670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951984" y="3284984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400" b="1" dirty="0" smtClean="0"/>
              <a:t>BIJEENKOMST  </a:t>
            </a:r>
            <a:r>
              <a:rPr lang="nl-NL" sz="2400" b="1" dirty="0" err="1" smtClean="0"/>
              <a:t>vaksenioren</a:t>
            </a:r>
            <a:r>
              <a:rPr lang="nl-NL" sz="2400" b="1" dirty="0" smtClean="0"/>
              <a:t>  </a:t>
            </a:r>
            <a:endParaRPr lang="nl-NL" sz="2400" b="1" dirty="0"/>
          </a:p>
          <a:p>
            <a:pPr algn="ctr">
              <a:lnSpc>
                <a:spcPct val="150000"/>
              </a:lnSpc>
            </a:pPr>
            <a:r>
              <a:rPr lang="nl-NL" sz="2400" b="1" dirty="0" smtClean="0"/>
              <a:t>26 MEI </a:t>
            </a:r>
            <a:r>
              <a:rPr lang="nl-NL" sz="2400" b="1" dirty="0"/>
              <a:t>2016</a:t>
            </a:r>
          </a:p>
          <a:p>
            <a:pPr algn="ctr">
              <a:lnSpc>
                <a:spcPct val="150000"/>
              </a:lnSpc>
            </a:pPr>
            <a:r>
              <a:rPr lang="nl-NL" sz="2400" b="1" dirty="0" smtClean="0"/>
              <a:t>18.30 </a:t>
            </a:r>
            <a:r>
              <a:rPr lang="nl-NL" sz="2400" b="1" dirty="0"/>
              <a:t>– </a:t>
            </a:r>
            <a:r>
              <a:rPr lang="nl-NL" sz="2400" b="1" dirty="0" smtClean="0"/>
              <a:t>21.00 </a:t>
            </a:r>
            <a:r>
              <a:rPr lang="nl-NL" sz="2400" b="1" dirty="0"/>
              <a:t>UUR</a:t>
            </a:r>
          </a:p>
        </p:txBody>
      </p:sp>
    </p:spTree>
    <p:extLst>
      <p:ext uri="{BB962C8B-B14F-4D97-AF65-F5344CB8AC3E}">
        <p14:creationId xmlns:p14="http://schemas.microsoft.com/office/powerpoint/2010/main" val="2288455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10724"/>
              </p:ext>
            </p:extLst>
          </p:nvPr>
        </p:nvGraphicFramePr>
        <p:xfrm>
          <a:off x="623454" y="0"/>
          <a:ext cx="11118273" cy="665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6192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474451"/>
              </p:ext>
            </p:extLst>
          </p:nvPr>
        </p:nvGraphicFramePr>
        <p:xfrm>
          <a:off x="623454" y="0"/>
          <a:ext cx="11118273" cy="665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7761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395881"/>
              </p:ext>
            </p:extLst>
          </p:nvPr>
        </p:nvGraphicFramePr>
        <p:xfrm>
          <a:off x="623454" y="0"/>
          <a:ext cx="11118273" cy="665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869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009921"/>
              </p:ext>
            </p:extLst>
          </p:nvPr>
        </p:nvGraphicFramePr>
        <p:xfrm>
          <a:off x="623454" y="0"/>
          <a:ext cx="11118273" cy="665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228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666500"/>
              </p:ext>
            </p:extLst>
          </p:nvPr>
        </p:nvGraphicFramePr>
        <p:xfrm>
          <a:off x="623454" y="0"/>
          <a:ext cx="11118273" cy="665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6328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Vakdeskundigheid van professionals</a:t>
            </a:r>
            <a:br>
              <a:rPr lang="nl-NL" dirty="0" smtClean="0"/>
            </a:br>
            <a:r>
              <a:rPr lang="nl-NL" sz="3600" dirty="0" smtClean="0"/>
              <a:t>Het T-profiel van Weggeman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Kennis: het vermogen dat iemand in staat stelt om een bepaalde taak uit te voeren</a:t>
            </a:r>
          </a:p>
          <a:p>
            <a:r>
              <a:rPr lang="nl-NL" dirty="0" smtClean="0"/>
              <a:t>Kennis bestaat uit informatie, ervaringen, vaardigheden, attitude</a:t>
            </a:r>
          </a:p>
          <a:p>
            <a:r>
              <a:rPr lang="nl-NL" dirty="0" smtClean="0"/>
              <a:t>Kennis is dynamisch; m.n. informatie-component erodeert snel</a:t>
            </a:r>
          </a:p>
          <a:p>
            <a:r>
              <a:rPr lang="nl-NL" dirty="0" smtClean="0"/>
              <a:t>Informatie = inclusief informatie over beschikbaarheid, werking en toepassing van methoden en technieken</a:t>
            </a:r>
          </a:p>
          <a:p>
            <a:r>
              <a:rPr lang="nl-NL" dirty="0" smtClean="0"/>
              <a:t>Bij merendeel kenniswerkers neemt motivatie om vakinhoudelijk vooraan te blijven lopen, af naarmate de leeftijd vordert.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6121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Verloop standaardontwikkeling </a:t>
            </a:r>
            <a:r>
              <a:rPr lang="nl-NL" sz="4000" dirty="0" err="1" smtClean="0"/>
              <a:t>vd</a:t>
            </a:r>
            <a:r>
              <a:rPr lang="nl-NL" sz="4000" dirty="0" smtClean="0"/>
              <a:t> professional</a:t>
            </a:r>
            <a:endParaRPr lang="nl-NL" sz="4000" dirty="0"/>
          </a:p>
        </p:txBody>
      </p:sp>
      <p:pic>
        <p:nvPicPr>
          <p:cNvPr id="1026" name="Picture 2" descr="Door de steeds kortere halfwaardetijd van kennis, worden we op&#10;steeds jongere leeftijd minder goed in ons vak – als we nie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787" y="1825625"/>
            <a:ext cx="615642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21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Het T-profiel (T-</a:t>
            </a:r>
            <a:r>
              <a:rPr lang="nl-NL" dirty="0" err="1" smtClean="0"/>
              <a:t>shape</a:t>
            </a:r>
            <a:r>
              <a:rPr lang="nl-NL" dirty="0" smtClean="0"/>
              <a:t> profile)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De kenniswerker verkleint in de 3</a:t>
            </a:r>
            <a:r>
              <a:rPr lang="nl-NL" baseline="30000" dirty="0" smtClean="0"/>
              <a:t>e</a:t>
            </a:r>
            <a:r>
              <a:rPr lang="nl-NL" dirty="0" smtClean="0"/>
              <a:t> fase van haar loopbaan haar professioneel repertoire</a:t>
            </a:r>
          </a:p>
          <a:p>
            <a:r>
              <a:rPr lang="nl-NL" dirty="0" smtClean="0"/>
              <a:t>Verkleinen = kiezen voor 1-2 specialistische deelgebieden die je diepgaand wilt blijven beheersen</a:t>
            </a:r>
          </a:p>
          <a:p>
            <a:r>
              <a:rPr lang="nl-NL" dirty="0" smtClean="0"/>
              <a:t>Je houdt 1-3 aanpalende gebieden op ‘appreciatieniveau’ bij</a:t>
            </a:r>
          </a:p>
          <a:p>
            <a:r>
              <a:rPr lang="nl-NL" dirty="0" smtClean="0"/>
              <a:t>Redenen: meer kans om ‘state of </a:t>
            </a:r>
            <a:r>
              <a:rPr lang="nl-NL" dirty="0" err="1" smtClean="0"/>
              <a:t>the</a:t>
            </a:r>
            <a:r>
              <a:rPr lang="nl-NL" dirty="0" smtClean="0"/>
              <a:t> art’ te blijven, ‘</a:t>
            </a:r>
            <a:r>
              <a:rPr lang="nl-NL" dirty="0" err="1" smtClean="0"/>
              <a:t>alles-kunners</a:t>
            </a:r>
            <a:r>
              <a:rPr lang="nl-NL" dirty="0" smtClean="0"/>
              <a:t>/</a:t>
            </a:r>
            <a:r>
              <a:rPr lang="nl-NL" dirty="0" err="1" smtClean="0"/>
              <a:t>weters</a:t>
            </a:r>
            <a:r>
              <a:rPr lang="nl-NL" dirty="0" smtClean="0"/>
              <a:t>’ zijn ongeloofwaardig(-er), ….</a:t>
            </a:r>
          </a:p>
          <a:p>
            <a:r>
              <a:rPr lang="nl-NL" dirty="0" smtClean="0"/>
              <a:t>De poot van de T bevat je specialisme en state of </a:t>
            </a:r>
            <a:r>
              <a:rPr lang="nl-NL" dirty="0" err="1" smtClean="0"/>
              <a:t>the</a:t>
            </a:r>
            <a:r>
              <a:rPr lang="nl-NL" dirty="0" smtClean="0"/>
              <a:t> art kennis, de dwarsbalk- kennis draagt bij aan verbinding met andere specialismen (specialisten)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6859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 basis naar T-profilering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Rechthoek: basis – toetsingskader</a:t>
            </a:r>
          </a:p>
          <a:p>
            <a:r>
              <a:rPr lang="nl-NL" dirty="0" smtClean="0"/>
              <a:t>Wegsnijden………</a:t>
            </a:r>
          </a:p>
          <a:p>
            <a:r>
              <a:rPr lang="nl-NL" dirty="0" smtClean="0"/>
              <a:t>Horizontale balk: kennisgebieden </a:t>
            </a:r>
            <a:r>
              <a:rPr lang="nl-NL" dirty="0"/>
              <a:t>( in de breedste zin van het woord) </a:t>
            </a:r>
            <a:r>
              <a:rPr lang="nl-NL" dirty="0" smtClean="0"/>
              <a:t>waarop je </a:t>
            </a:r>
            <a:r>
              <a:rPr lang="nl-NL" dirty="0"/>
              <a:t>aangesloten blijft naast je inhoudelijke (</a:t>
            </a:r>
            <a:r>
              <a:rPr lang="nl-NL" dirty="0" smtClean="0"/>
              <a:t>kennis-) </a:t>
            </a:r>
            <a:r>
              <a:rPr lang="nl-NL" dirty="0"/>
              <a:t>specialisme. </a:t>
            </a:r>
            <a:endParaRPr lang="nl-NL" dirty="0" smtClean="0"/>
          </a:p>
          <a:p>
            <a:r>
              <a:rPr lang="nl-NL" dirty="0" smtClean="0"/>
              <a:t>Verticale balk: alle kennis die nodig en behulpzaam is </a:t>
            </a:r>
            <a:r>
              <a:rPr lang="nl-NL" dirty="0"/>
              <a:t>om je specialisme kracht bij te </a:t>
            </a:r>
            <a:r>
              <a:rPr lang="nl-NL" dirty="0" smtClean="0"/>
              <a:t>zetten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8355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Van </a:t>
            </a:r>
            <a:r>
              <a:rPr lang="nl-NL" dirty="0" smtClean="0"/>
              <a:t>basis </a:t>
            </a:r>
            <a:r>
              <a:rPr lang="nl-NL" dirty="0" smtClean="0"/>
              <a:t>naar T-profiel in variaties </a:t>
            </a:r>
            <a:r>
              <a:rPr lang="nl-NL" sz="3200" dirty="0" smtClean="0"/>
              <a:t>(Weggeman)</a:t>
            </a:r>
            <a:endParaRPr lang="nl-NL" sz="3200" dirty="0"/>
          </a:p>
        </p:txBody>
      </p:sp>
      <p:pic>
        <p:nvPicPr>
          <p:cNvPr id="2052" name="Picture 4" descr="Durf een T-profiel te kiezen, als je van je vak houdt!&#10;&#10;&#10;&#10;                                              Generalist&#10;      S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787" y="1825625"/>
            <a:ext cx="615642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5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/>
          <p:cNvGrpSpPr/>
          <p:nvPr/>
        </p:nvGrpSpPr>
        <p:grpSpPr>
          <a:xfrm>
            <a:off x="2423591" y="507856"/>
            <a:ext cx="7056784" cy="5832648"/>
            <a:chOff x="899591" y="507856"/>
            <a:chExt cx="7056784" cy="5832648"/>
          </a:xfrm>
        </p:grpSpPr>
        <p:sp>
          <p:nvSpPr>
            <p:cNvPr id="2" name="Rechthoek 1"/>
            <p:cNvSpPr/>
            <p:nvPr/>
          </p:nvSpPr>
          <p:spPr>
            <a:xfrm>
              <a:off x="899591" y="507856"/>
              <a:ext cx="7056784" cy="5832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" name="Picture 4" descr="http://g02.a.alicdn.com/kf/HTB1BBLCHVXXXXcyXXXXq6xXFXXXn/Life-Isn-T-About-Waiting-For-The-Storm-To-Pass-It-S-Learning-To-Dance-I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120" y="740885"/>
              <a:ext cx="6181725" cy="5353051"/>
            </a:xfrm>
            <a:prstGeom prst="rect">
              <a:avLst/>
            </a:prstGeom>
            <a:solidFill>
              <a:srgbClr val="00B0F0"/>
            </a:solidFill>
          </p:spPr>
        </p:pic>
      </p:grpSp>
    </p:spTree>
    <p:extLst>
      <p:ext uri="{BB962C8B-B14F-4D97-AF65-F5344CB8AC3E}">
        <p14:creationId xmlns:p14="http://schemas.microsoft.com/office/powerpoint/2010/main" val="1600681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Hoe ziet jouw T er uit?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  Wat staat er in jouw horizontale balk? </a:t>
            </a:r>
          </a:p>
          <a:p>
            <a:pPr lvl="1"/>
            <a:r>
              <a:rPr lang="nl-NL" dirty="0" smtClean="0"/>
              <a:t>Kennis op basis- c.q. algemeen niveau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Wat staat er in jouw verticale balk?</a:t>
            </a:r>
          </a:p>
          <a:p>
            <a:pPr lvl="1"/>
            <a:r>
              <a:rPr lang="nl-NL" dirty="0" smtClean="0"/>
              <a:t>Specialistische deelgebieden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Gezien de ontwikkelingen zoals geschetst en/of zoals ik ze zie:</a:t>
            </a:r>
          </a:p>
          <a:p>
            <a:pPr lvl="1"/>
            <a:r>
              <a:rPr lang="nl-NL" dirty="0" smtClean="0"/>
              <a:t>Wat wil ik veranderen, toevoegen, vergroten, verkleinen, anders aan mijn T-profiel?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3192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Wat betekent dit?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Wat is de toegevoegde waarde van de LBP:</a:t>
            </a:r>
          </a:p>
          <a:p>
            <a:pPr lvl="1"/>
            <a:r>
              <a:rPr lang="nl-NL" dirty="0" smtClean="0"/>
              <a:t>Op de korte en middellange termijn</a:t>
            </a:r>
          </a:p>
          <a:p>
            <a:pPr lvl="1"/>
            <a:r>
              <a:rPr lang="nl-NL" dirty="0" smtClean="0"/>
              <a:t>In de context van de ontwikkelingen</a:t>
            </a:r>
          </a:p>
          <a:p>
            <a:pPr lvl="1"/>
            <a:r>
              <a:rPr lang="nl-NL" dirty="0" smtClean="0"/>
              <a:t>Taak, rol, impact, bijdrage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r>
              <a:rPr lang="nl-NL" dirty="0" smtClean="0"/>
              <a:t>Wat kun je als </a:t>
            </a:r>
            <a:r>
              <a:rPr lang="nl-NL" dirty="0" err="1" smtClean="0"/>
              <a:t>vaksenior</a:t>
            </a:r>
            <a:r>
              <a:rPr lang="nl-NL" dirty="0" smtClean="0"/>
              <a:t> hieraan bijdragen?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7053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betekent dit nu?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Hoe beïnvloeden deze veranderingen de loopbaanprofessie?</a:t>
            </a:r>
          </a:p>
          <a:p>
            <a:r>
              <a:rPr lang="nl-NL" dirty="0"/>
              <a:t>Welke kansen en bedreigingen zien jullie hiervan voor de loopbaanprofessie?</a:t>
            </a:r>
          </a:p>
          <a:p>
            <a:r>
              <a:rPr lang="nl-NL"/>
              <a:t>EN VOORAL:</a:t>
            </a:r>
            <a:endParaRPr lang="nl-NL" dirty="0"/>
          </a:p>
          <a:p>
            <a:r>
              <a:rPr lang="nl-NL" dirty="0"/>
              <a:t>Welke consequenties hebben de kansen en bedreigingen op de korte en middellange termijn voor rol en positie, toegevoegde waarde, taak en/of impact van de individuele loopbaanprofessional en de loopbaanprofessie?</a:t>
            </a:r>
          </a:p>
        </p:txBody>
      </p:sp>
    </p:spTree>
    <p:extLst>
      <p:ext uri="{BB962C8B-B14F-4D97-AF65-F5344CB8AC3E}">
        <p14:creationId xmlns:p14="http://schemas.microsoft.com/office/powerpoint/2010/main" val="2352588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23592" y="588158"/>
            <a:ext cx="7128792" cy="568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800" b="1" dirty="0"/>
              <a:t>Noloc</a:t>
            </a:r>
          </a:p>
          <a:p>
            <a:pPr algn="ctr">
              <a:lnSpc>
                <a:spcPct val="150000"/>
              </a:lnSpc>
            </a:pPr>
            <a:r>
              <a:rPr lang="nl-NL" i="1" dirty="0"/>
              <a:t>Beroepsvereniging voor loopbaanprofessionals</a:t>
            </a:r>
          </a:p>
          <a:p>
            <a:pPr algn="ctr">
              <a:lnSpc>
                <a:spcPct val="150000"/>
              </a:lnSpc>
            </a:pPr>
            <a:endParaRPr lang="nl-NL" dirty="0"/>
          </a:p>
          <a:p>
            <a:pPr algn="ctr">
              <a:lnSpc>
                <a:spcPct val="150000"/>
              </a:lnSpc>
            </a:pPr>
            <a:r>
              <a:rPr lang="nl-NL" dirty="0"/>
              <a:t>Noloc is de beroepsvereniging voor loopbaanprofessionals en zet zich in voor de </a:t>
            </a:r>
            <a:r>
              <a:rPr lang="nl-NL" b="1" dirty="0">
                <a:solidFill>
                  <a:srgbClr val="C00000"/>
                </a:solidFill>
              </a:rPr>
              <a:t>bevordering van de professionaliteit </a:t>
            </a:r>
            <a:r>
              <a:rPr lang="nl-NL" dirty="0"/>
              <a:t>van de beroepsgroep. Daarnaast maakt Noloc zich sterk voor </a:t>
            </a:r>
            <a:r>
              <a:rPr lang="nl-NL" b="1" dirty="0">
                <a:solidFill>
                  <a:srgbClr val="C00000"/>
                </a:solidFill>
              </a:rPr>
              <a:t>goede loopbaanontwikkeling van werkenden in Nederland</a:t>
            </a:r>
            <a:r>
              <a:rPr lang="nl-NL" dirty="0"/>
              <a:t>. </a:t>
            </a:r>
          </a:p>
          <a:p>
            <a:pPr algn="ctr">
              <a:lnSpc>
                <a:spcPct val="150000"/>
              </a:lnSpc>
            </a:pPr>
            <a:endParaRPr lang="nl-NL" dirty="0"/>
          </a:p>
          <a:p>
            <a:pPr algn="ctr">
              <a:lnSpc>
                <a:spcPct val="150000"/>
              </a:lnSpc>
            </a:pPr>
            <a:r>
              <a:rPr lang="nl-NL" dirty="0"/>
              <a:t>De ruim 2500 leden zijn werkzaam op het gebied van loopbaanadvies, outplacement, beroepskeuze advies, re-integratie- en </a:t>
            </a:r>
            <a:r>
              <a:rPr lang="nl-NL" dirty="0" err="1"/>
              <a:t>carriére</a:t>
            </a:r>
            <a:r>
              <a:rPr lang="nl-NL" dirty="0"/>
              <a:t> coaching. Zij werken bijvoorbeeld bij re-integratie- en outplacement bureaus, bij interne loopbaancentra, bij het UWV, bij gemeenten of als zelfstandig ondernemer. </a:t>
            </a:r>
          </a:p>
        </p:txBody>
      </p:sp>
    </p:spTree>
    <p:extLst>
      <p:ext uri="{BB962C8B-B14F-4D97-AF65-F5344CB8AC3E}">
        <p14:creationId xmlns:p14="http://schemas.microsoft.com/office/powerpoint/2010/main" val="1472371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Wat is jouw ervaring?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dirty="0"/>
              <a:t>Kijk eens naar je eigen (werk-)praktijkervaring en vraag je af:</a:t>
            </a:r>
          </a:p>
          <a:p>
            <a:pPr marL="0" lvl="0" indent="0">
              <a:buNone/>
            </a:pPr>
            <a:endParaRPr lang="nl-NL" dirty="0"/>
          </a:p>
          <a:p>
            <a:pPr lvl="0"/>
            <a:r>
              <a:rPr lang="nl-NL" dirty="0"/>
              <a:t>Welke (drie) belangrijke ontwikkelingen ervaar je in je werk en/of werkomgeving m.b.t. het werkterrein van de loopbaanprofessional?</a:t>
            </a:r>
          </a:p>
          <a:p>
            <a:pPr lvl="0"/>
            <a:r>
              <a:rPr lang="nl-NL" dirty="0"/>
              <a:t>Welke kansen en bedreigingen zie je voor jezelf als loopbaanprofessional (of als je zelf niet uitvoerend bent: voor de loopbaanprofessional)?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Schrijf je bevindingen kort op papier</a:t>
            </a:r>
          </a:p>
        </p:txBody>
      </p:sp>
    </p:spTree>
    <p:extLst>
      <p:ext uri="{BB962C8B-B14F-4D97-AF65-F5344CB8AC3E}">
        <p14:creationId xmlns:p14="http://schemas.microsoft.com/office/powerpoint/2010/main" val="286383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81808" y="404665"/>
            <a:ext cx="7772400" cy="1470025"/>
          </a:xfrm>
        </p:spPr>
        <p:txBody>
          <a:bodyPr/>
          <a:lstStyle/>
          <a:p>
            <a:r>
              <a:rPr lang="nl-NL" dirty="0"/>
              <a:t>Wat gaan we doen?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207568" y="1868401"/>
            <a:ext cx="6872808" cy="4368911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-   Welkom en introductie van de </a:t>
            </a:r>
            <a:r>
              <a:rPr lang="nl-NL" dirty="0" smtClean="0"/>
              <a:t>avond</a:t>
            </a:r>
            <a:endParaRPr lang="nl-NL" dirty="0"/>
          </a:p>
          <a:p>
            <a:pPr marL="457200" indent="-457200" algn="l">
              <a:buFontTx/>
              <a:buChar char="-"/>
            </a:pPr>
            <a:r>
              <a:rPr lang="nl-NL" dirty="0"/>
              <a:t>Ontwikkelingen in het veld van de loopbaanprofessional/professie</a:t>
            </a:r>
          </a:p>
          <a:p>
            <a:pPr marL="914400" lvl="1" indent="-457200" algn="l">
              <a:buFontTx/>
              <a:buChar char="-"/>
            </a:pPr>
            <a:r>
              <a:rPr lang="nl-NL" dirty="0" smtClean="0"/>
              <a:t>Plenaire </a:t>
            </a:r>
            <a:r>
              <a:rPr lang="nl-NL" dirty="0"/>
              <a:t>verdieping                   </a:t>
            </a:r>
          </a:p>
          <a:p>
            <a:pPr marL="457200" indent="-457200" algn="l">
              <a:buFontTx/>
              <a:buChar char="-"/>
            </a:pPr>
            <a:r>
              <a:rPr lang="nl-NL" dirty="0" smtClean="0"/>
              <a:t>Toegevoegde Waarde </a:t>
            </a:r>
            <a:endParaRPr lang="nl-NL" dirty="0"/>
          </a:p>
          <a:p>
            <a:pPr marL="914400" lvl="1" indent="-457200" algn="l">
              <a:buFontTx/>
              <a:buChar char="-"/>
            </a:pPr>
            <a:r>
              <a:rPr lang="nl-NL" dirty="0"/>
              <a:t>Persoonlijke reflectie</a:t>
            </a:r>
          </a:p>
          <a:p>
            <a:pPr marL="914400" lvl="1" indent="-457200" algn="l">
              <a:buFontTx/>
              <a:buChar char="-"/>
            </a:pPr>
            <a:r>
              <a:rPr lang="nl-NL" dirty="0"/>
              <a:t>Werken in subgroepen</a:t>
            </a:r>
          </a:p>
          <a:p>
            <a:pPr marL="457200" indent="-457200" algn="l">
              <a:buFontTx/>
              <a:buChar char="-"/>
            </a:pPr>
            <a:r>
              <a:rPr lang="nl-NL" dirty="0" smtClean="0"/>
              <a:t>Wat </a:t>
            </a:r>
            <a:r>
              <a:rPr lang="nl-NL" dirty="0"/>
              <a:t>is de uitdaging?</a:t>
            </a:r>
          </a:p>
          <a:p>
            <a:pPr lvl="2" indent="-457200" algn="l">
              <a:spcBef>
                <a:spcPts val="1000"/>
              </a:spcBef>
              <a:buFontTx/>
              <a:buChar char="-"/>
            </a:pPr>
            <a:r>
              <a:rPr lang="nl-NL" dirty="0"/>
              <a:t>Kansen en bedreigingen</a:t>
            </a:r>
          </a:p>
          <a:p>
            <a:pPr algn="l"/>
            <a:endParaRPr lang="nl-NL" dirty="0"/>
          </a:p>
          <a:p>
            <a:pPr marL="457200" indent="-457200" algn="l">
              <a:buFontTx/>
              <a:buChar char="-"/>
            </a:pPr>
            <a:endParaRPr lang="nl-NL" dirty="0"/>
          </a:p>
          <a:p>
            <a:pPr marL="457200" indent="-457200" algn="l">
              <a:buFontTx/>
              <a:buChar char="-"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0"/>
          <a:stretch/>
        </p:blipFill>
        <p:spPr>
          <a:xfrm>
            <a:off x="6528048" y="3501008"/>
            <a:ext cx="2448272" cy="16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6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:\Users\connie\Documents\MACON\B&amp;S\Sca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3" y="2558414"/>
            <a:ext cx="5184575" cy="303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622180" y="719568"/>
            <a:ext cx="4803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/>
              <a:t>BOKS</a:t>
            </a:r>
          </a:p>
          <a:p>
            <a:pPr algn="ctr"/>
            <a:r>
              <a:rPr lang="nl-NL" sz="4000" b="1" dirty="0"/>
              <a:t>loopbaanprofessional</a:t>
            </a:r>
          </a:p>
        </p:txBody>
      </p:sp>
    </p:spTree>
    <p:extLst>
      <p:ext uri="{BB962C8B-B14F-4D97-AF65-F5344CB8AC3E}">
        <p14:creationId xmlns:p14="http://schemas.microsoft.com/office/powerpoint/2010/main" val="225988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https://s-media-cache-ak0.pinimg.com/736x/e2/d4/c5/e2d4c55621595ef6d4d6a072dbe620f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6844" r="17817" b="41924"/>
          <a:stretch/>
        </p:blipFill>
        <p:spPr bwMode="auto">
          <a:xfrm>
            <a:off x="3281380" y="1059341"/>
            <a:ext cx="5534985" cy="2078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http://cdn.xl.thumbs.canstockphoto.nl/canstock699824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51950" r="47685"/>
          <a:stretch/>
        </p:blipFill>
        <p:spPr bwMode="auto">
          <a:xfrm>
            <a:off x="5608167" y="3110780"/>
            <a:ext cx="810895" cy="23678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kstvak 9"/>
          <p:cNvSpPr txBox="1"/>
          <p:nvPr/>
        </p:nvSpPr>
        <p:spPr>
          <a:xfrm rot="16200000">
            <a:off x="5744014" y="3970646"/>
            <a:ext cx="7039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BOKS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026304" y="2348880"/>
            <a:ext cx="646331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nl-NL" sz="1600" b="1" dirty="0">
                <a:solidFill>
                  <a:schemeClr val="bg1"/>
                </a:solidFill>
              </a:rPr>
              <a:t>mens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536160" y="2348880"/>
            <a:ext cx="609462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 b="1" dirty="0"/>
              <a:t>werk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136343" y="2348880"/>
            <a:ext cx="1125757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 b="1" dirty="0"/>
              <a:t>organisatie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929546" y="2379658"/>
            <a:ext cx="1104598" cy="30777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 sz="1400" b="1" dirty="0"/>
              <a:t>ontwikkelen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248824" y="69044"/>
            <a:ext cx="5655488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NOLOC</a:t>
            </a:r>
            <a:endParaRPr lang="nl-NL" dirty="0"/>
          </a:p>
          <a:p>
            <a:pPr algn="ctr"/>
            <a:r>
              <a:rPr lang="nl-NL" dirty="0"/>
              <a:t> </a:t>
            </a:r>
            <a:r>
              <a:rPr lang="nl-NL" dirty="0">
                <a:solidFill>
                  <a:schemeClr val="bg1"/>
                </a:solidFill>
              </a:rPr>
              <a:t> bevordering professionaliteit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goede loopbaanontwikkeling van werkenden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634668" y="3066122"/>
            <a:ext cx="43204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SK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190749" y="3064672"/>
            <a:ext cx="43204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BK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4762056" y="3059668"/>
            <a:ext cx="49710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LO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8083624" y="3059232"/>
            <a:ext cx="53216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WB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203037" y="3059232"/>
            <a:ext cx="43204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RE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5349284" y="3040036"/>
            <a:ext cx="56205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AM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6716189" y="3059668"/>
            <a:ext cx="51012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OP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7345980" y="3069888"/>
            <a:ext cx="60311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PPO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661707" y="2649174"/>
            <a:ext cx="161967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BEROEPSVELD</a:t>
            </a: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diversiteit in</a:t>
            </a:r>
          </a:p>
          <a:p>
            <a:pPr algn="ctr"/>
            <a:r>
              <a:rPr lang="nl-NL" b="1" dirty="0" err="1">
                <a:solidFill>
                  <a:schemeClr val="bg1"/>
                </a:solidFill>
              </a:rPr>
              <a:t>aandachts-velden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8948507" y="4134841"/>
            <a:ext cx="1619672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BEROEPSVELD</a:t>
            </a: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diversiteit in</a:t>
            </a: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rollen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3639283" y="4124200"/>
            <a:ext cx="103572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adviseur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6452800" y="4110044"/>
            <a:ext cx="89318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trainer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4771337" y="4126349"/>
            <a:ext cx="81303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coach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6807002" y="4507300"/>
            <a:ext cx="142056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onderzoeker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4060827" y="4506198"/>
            <a:ext cx="142101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ontwikkelaar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7431230" y="4110044"/>
            <a:ext cx="103572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docent</a:t>
            </a:r>
          </a:p>
        </p:txBody>
      </p:sp>
    </p:spTree>
    <p:extLst>
      <p:ext uri="{BB962C8B-B14F-4D97-AF65-F5344CB8AC3E}">
        <p14:creationId xmlns:p14="http://schemas.microsoft.com/office/powerpoint/2010/main" val="12223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https://s-media-cache-ak0.pinimg.com/736x/e2/d4/c5/e2d4c55621595ef6d4d6a072dbe620f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6844" r="17817" b="41924"/>
          <a:stretch/>
        </p:blipFill>
        <p:spPr bwMode="auto">
          <a:xfrm>
            <a:off x="3281380" y="1059341"/>
            <a:ext cx="5534985" cy="2078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http://cdn.xl.thumbs.canstockphoto.nl/canstock699824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51950" r="47685"/>
          <a:stretch/>
        </p:blipFill>
        <p:spPr bwMode="auto">
          <a:xfrm>
            <a:off x="5608167" y="3110780"/>
            <a:ext cx="810895" cy="23678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kstvak 9"/>
          <p:cNvSpPr txBox="1"/>
          <p:nvPr/>
        </p:nvSpPr>
        <p:spPr>
          <a:xfrm rot="16200000">
            <a:off x="5744014" y="3970646"/>
            <a:ext cx="7039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BOKS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026304" y="2348880"/>
            <a:ext cx="646331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nl-NL" sz="1600" b="1" dirty="0">
                <a:solidFill>
                  <a:schemeClr val="bg1"/>
                </a:solidFill>
              </a:rPr>
              <a:t>mens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536160" y="2348880"/>
            <a:ext cx="609462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 b="1" dirty="0"/>
              <a:t>werk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136343" y="2348880"/>
            <a:ext cx="1125757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 b="1" dirty="0"/>
              <a:t>organisatie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929546" y="2379658"/>
            <a:ext cx="1104598" cy="30777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 sz="1400" b="1" dirty="0"/>
              <a:t>ontwikkelen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248824" y="69044"/>
            <a:ext cx="5655488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NOLOC</a:t>
            </a:r>
            <a:endParaRPr lang="nl-NL" dirty="0"/>
          </a:p>
          <a:p>
            <a:pPr algn="ctr"/>
            <a:r>
              <a:rPr lang="nl-NL" dirty="0"/>
              <a:t> </a:t>
            </a:r>
            <a:r>
              <a:rPr lang="nl-NL" dirty="0">
                <a:solidFill>
                  <a:schemeClr val="bg1"/>
                </a:solidFill>
              </a:rPr>
              <a:t> bevordering professionaliteit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goede loopbaanontwikkeling van werkenden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634668" y="3066122"/>
            <a:ext cx="43204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SK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190749" y="3064672"/>
            <a:ext cx="43204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BK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4762056" y="3059668"/>
            <a:ext cx="49710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LO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8083624" y="3059232"/>
            <a:ext cx="53216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WB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203037" y="3059232"/>
            <a:ext cx="43204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RI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5349284" y="3040036"/>
            <a:ext cx="56205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AM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6716189" y="3059668"/>
            <a:ext cx="51012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OP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7345980" y="3069888"/>
            <a:ext cx="60311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PPO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1703511" y="1630442"/>
            <a:ext cx="1427223" cy="36317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WERKVELD</a:t>
            </a:r>
          </a:p>
          <a:p>
            <a:pPr algn="ctr"/>
            <a:r>
              <a:rPr lang="nl-NL" sz="1400" b="1" dirty="0">
                <a:solidFill>
                  <a:schemeClr val="bg1"/>
                </a:solidFill>
              </a:rPr>
              <a:t>speelveld</a:t>
            </a:r>
            <a:r>
              <a:rPr lang="nl-NL" b="1" dirty="0">
                <a:solidFill>
                  <a:schemeClr val="bg1"/>
                </a:solidFill>
              </a:rPr>
              <a:t/>
            </a:r>
            <a:br>
              <a:rPr lang="nl-NL" b="1" dirty="0">
                <a:solidFill>
                  <a:schemeClr val="bg1"/>
                </a:solidFill>
              </a:rPr>
            </a:br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diversiteit in</a:t>
            </a:r>
          </a:p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opdracht-</a:t>
            </a: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gevers</a:t>
            </a:r>
          </a:p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&amp;</a:t>
            </a:r>
          </a:p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cliënten</a:t>
            </a:r>
          </a:p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/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248824" y="5509559"/>
            <a:ext cx="5655488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nl-NL" sz="2000" b="1" dirty="0">
              <a:solidFill>
                <a:schemeClr val="bg1"/>
              </a:solidFill>
            </a:endParaRPr>
          </a:p>
          <a:p>
            <a:pPr algn="ctr"/>
            <a:r>
              <a:rPr lang="nl-NL" sz="2000" b="1" dirty="0">
                <a:solidFill>
                  <a:schemeClr val="bg1"/>
                </a:solidFill>
              </a:rPr>
              <a:t>CONTEXT </a:t>
            </a:r>
          </a:p>
          <a:p>
            <a:pPr algn="ctr"/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9048329" y="1630442"/>
            <a:ext cx="1368152" cy="36317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WERKVELD</a:t>
            </a:r>
          </a:p>
          <a:p>
            <a:pPr algn="ctr"/>
            <a:r>
              <a:rPr lang="nl-NL" sz="1400" b="1" dirty="0">
                <a:solidFill>
                  <a:schemeClr val="bg1"/>
                </a:solidFill>
              </a:rPr>
              <a:t>speelveld</a:t>
            </a:r>
            <a:r>
              <a:rPr lang="nl-NL" b="1" dirty="0">
                <a:solidFill>
                  <a:schemeClr val="bg1"/>
                </a:solidFill>
              </a:rPr>
              <a:t/>
            </a:r>
            <a:br>
              <a:rPr lang="nl-NL" b="1" dirty="0">
                <a:solidFill>
                  <a:schemeClr val="bg1"/>
                </a:solidFill>
              </a:rPr>
            </a:br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diversiteit in</a:t>
            </a:r>
          </a:p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vragen</a:t>
            </a:r>
          </a:p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&amp;</a:t>
            </a:r>
          </a:p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 err="1">
                <a:solidFill>
                  <a:schemeClr val="bg1"/>
                </a:solidFill>
              </a:rPr>
              <a:t>verwach</a:t>
            </a:r>
            <a:r>
              <a:rPr lang="nl-NL" b="1" dirty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nl-NL" b="1" dirty="0" err="1">
                <a:solidFill>
                  <a:schemeClr val="bg1"/>
                </a:solidFill>
              </a:rPr>
              <a:t>tingen</a:t>
            </a:r>
            <a:endParaRPr lang="nl-NL" b="1" dirty="0">
              <a:solidFill>
                <a:schemeClr val="bg1"/>
              </a:solidFill>
            </a:endParaRPr>
          </a:p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/>
            <a:endParaRPr lang="nl-NL" b="1" dirty="0">
              <a:solidFill>
                <a:schemeClr val="bg1"/>
              </a:solidFill>
            </a:endParaRPr>
          </a:p>
        </p:txBody>
      </p:sp>
      <p:cxnSp>
        <p:nvCxnSpPr>
          <p:cNvPr id="33" name="Rechte verbindingslijn met pijl 32"/>
          <p:cNvCxnSpPr/>
          <p:nvPr/>
        </p:nvCxnSpPr>
        <p:spPr>
          <a:xfrm flipH="1">
            <a:off x="3206351" y="3814137"/>
            <a:ext cx="2029160" cy="2401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/>
          <p:cNvCxnSpPr/>
          <p:nvPr/>
        </p:nvCxnSpPr>
        <p:spPr>
          <a:xfrm>
            <a:off x="6678793" y="3557062"/>
            <a:ext cx="1937487" cy="2169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/>
          <p:nvPr/>
        </p:nvCxnSpPr>
        <p:spPr>
          <a:xfrm flipV="1">
            <a:off x="5058400" y="4166953"/>
            <a:ext cx="0" cy="1324311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 flipV="1">
            <a:off x="6754196" y="4155314"/>
            <a:ext cx="13957" cy="1347591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/>
          <p:cNvCxnSpPr/>
          <p:nvPr/>
        </p:nvCxnSpPr>
        <p:spPr>
          <a:xfrm flipV="1">
            <a:off x="3248823" y="3586138"/>
            <a:ext cx="1944216" cy="22465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/>
          <p:cNvCxnSpPr/>
          <p:nvPr/>
        </p:nvCxnSpPr>
        <p:spPr>
          <a:xfrm flipH="1" flipV="1">
            <a:off x="6725162" y="3796921"/>
            <a:ext cx="1918890" cy="22465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/>
          <p:nvPr/>
        </p:nvCxnSpPr>
        <p:spPr>
          <a:xfrm>
            <a:off x="6978227" y="4294710"/>
            <a:ext cx="0" cy="118393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/>
          <p:cNvCxnSpPr/>
          <p:nvPr/>
        </p:nvCxnSpPr>
        <p:spPr>
          <a:xfrm>
            <a:off x="4929546" y="4294710"/>
            <a:ext cx="0" cy="118393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88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6008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VRAAG</a:t>
            </a:r>
            <a:r>
              <a:rPr lang="nl-NL" dirty="0"/>
              <a:t/>
            </a:r>
            <a:br>
              <a:rPr lang="nl-NL" dirty="0"/>
            </a:b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40526"/>
            <a:ext cx="10515600" cy="4036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600" dirty="0"/>
              <a:t>Welke ontwikkelingen </a:t>
            </a:r>
          </a:p>
          <a:p>
            <a:pPr marL="0" indent="0" algn="ctr">
              <a:buNone/>
            </a:pPr>
            <a:r>
              <a:rPr lang="nl-NL" sz="3600" dirty="0"/>
              <a:t>op maatschappelijk gebied, </a:t>
            </a:r>
          </a:p>
          <a:p>
            <a:pPr marL="0" indent="0" algn="ctr">
              <a:buNone/>
            </a:pPr>
            <a:r>
              <a:rPr lang="nl-NL" sz="3600" dirty="0"/>
              <a:t>in organisaties </a:t>
            </a:r>
          </a:p>
          <a:p>
            <a:pPr marL="0" indent="0" algn="ctr">
              <a:buNone/>
            </a:pPr>
            <a:r>
              <a:rPr lang="nl-NL" sz="3600" dirty="0"/>
              <a:t>en op individueel niveau </a:t>
            </a:r>
          </a:p>
          <a:p>
            <a:pPr marL="0" indent="0" algn="ctr">
              <a:buNone/>
            </a:pPr>
            <a:r>
              <a:rPr lang="nl-NL" sz="3600" dirty="0"/>
              <a:t>beïnvloeden direct of indirect </a:t>
            </a:r>
          </a:p>
          <a:p>
            <a:pPr marL="0" indent="0" algn="ctr">
              <a:buNone/>
            </a:pPr>
            <a:r>
              <a:rPr lang="nl-NL" sz="3600" dirty="0"/>
              <a:t>het werk van de Loopbaanprofessional?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1437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1128" y="1849581"/>
            <a:ext cx="4322618" cy="1540490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Werkrevolutie</a:t>
            </a:r>
            <a:r>
              <a:rPr lang="nl-NL" dirty="0"/>
              <a:t/>
            </a:r>
            <a:br>
              <a:rPr lang="nl-NL" dirty="0"/>
            </a:b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836" y="207819"/>
            <a:ext cx="5036650" cy="642158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12728" y="3390071"/>
            <a:ext cx="3124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/>
              <a:t>Lynda </a:t>
            </a:r>
            <a:r>
              <a:rPr lang="nl-NL" sz="3600" b="1" dirty="0" err="1"/>
              <a:t>Gratton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70543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Vijf krachten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de kracht van </a:t>
            </a:r>
            <a:r>
              <a:rPr lang="nl-NL" b="1" dirty="0"/>
              <a:t>technologie</a:t>
            </a:r>
            <a:r>
              <a:rPr lang="nl-NL" dirty="0"/>
              <a:t> </a:t>
            </a:r>
          </a:p>
          <a:p>
            <a:r>
              <a:rPr lang="nl-NL" dirty="0"/>
              <a:t>de kracht van </a:t>
            </a:r>
            <a:r>
              <a:rPr lang="nl-NL" b="1" dirty="0"/>
              <a:t>globalisering</a:t>
            </a:r>
          </a:p>
          <a:p>
            <a:r>
              <a:rPr lang="nl-NL" dirty="0"/>
              <a:t>de kracht van </a:t>
            </a:r>
            <a:r>
              <a:rPr lang="nl-NL" b="1" dirty="0"/>
              <a:t>demografie en levensduur </a:t>
            </a:r>
          </a:p>
          <a:p>
            <a:r>
              <a:rPr lang="nl-NL" dirty="0"/>
              <a:t>de kracht van de </a:t>
            </a:r>
            <a:r>
              <a:rPr lang="nl-NL" b="1" dirty="0"/>
              <a:t>samenleving</a:t>
            </a:r>
            <a:r>
              <a:rPr lang="nl-NL" dirty="0"/>
              <a:t> </a:t>
            </a:r>
          </a:p>
          <a:p>
            <a:r>
              <a:rPr lang="nl-NL" dirty="0"/>
              <a:t>de kracht van de </a:t>
            </a:r>
            <a:r>
              <a:rPr lang="nl-NL" b="1" dirty="0"/>
              <a:t>energiebronnen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89882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1129</Words>
  <Application>Microsoft Office PowerPoint</Application>
  <PresentationFormat>Breedbeeld</PresentationFormat>
  <Paragraphs>275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Kantoorthema</vt:lpstr>
      <vt:lpstr>PowerPoint-presentatie</vt:lpstr>
      <vt:lpstr>PowerPoint-presentatie</vt:lpstr>
      <vt:lpstr>Wat gaan we doen? </vt:lpstr>
      <vt:lpstr>PowerPoint-presentatie</vt:lpstr>
      <vt:lpstr>PowerPoint-presentatie</vt:lpstr>
      <vt:lpstr>PowerPoint-presentatie</vt:lpstr>
      <vt:lpstr> VRAAG </vt:lpstr>
      <vt:lpstr> De Werkrevolutie </vt:lpstr>
      <vt:lpstr>Vijf krachten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Vakdeskundigheid van professionals Het T-profiel van Weggeman</vt:lpstr>
      <vt:lpstr>Verloop standaardontwikkeling vd professional</vt:lpstr>
      <vt:lpstr>Het T-profiel (T-shape profile)</vt:lpstr>
      <vt:lpstr>Van basis naar T-profilering</vt:lpstr>
      <vt:lpstr>Van basis naar T-profiel in variaties (Weggeman)</vt:lpstr>
      <vt:lpstr>Hoe ziet jouw T er uit?</vt:lpstr>
      <vt:lpstr>Wat betekent dit?</vt:lpstr>
      <vt:lpstr>Wat betekent dit nu?</vt:lpstr>
      <vt:lpstr>PowerPoint-presentatie</vt:lpstr>
      <vt:lpstr>Wat is jouw ervaring?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 en Arbeid  in verandering</dc:title>
  <dc:creator>yk loopbaanadvies</dc:creator>
  <cp:lastModifiedBy>Ineke van den Berg</cp:lastModifiedBy>
  <cp:revision>87</cp:revision>
  <dcterms:created xsi:type="dcterms:W3CDTF">2016-03-28T11:43:04Z</dcterms:created>
  <dcterms:modified xsi:type="dcterms:W3CDTF">2016-05-26T10:27:56Z</dcterms:modified>
</cp:coreProperties>
</file>