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9" r:id="rId2"/>
    <p:sldId id="296" r:id="rId3"/>
    <p:sldId id="257" r:id="rId4"/>
    <p:sldId id="294" r:id="rId5"/>
    <p:sldId id="276" r:id="rId6"/>
    <p:sldId id="297" r:id="rId7"/>
    <p:sldId id="312" r:id="rId8"/>
    <p:sldId id="313" r:id="rId9"/>
    <p:sldId id="314" r:id="rId10"/>
    <p:sldId id="315" r:id="rId11"/>
    <p:sldId id="298" r:id="rId12"/>
    <p:sldId id="302" r:id="rId13"/>
    <p:sldId id="303" r:id="rId14"/>
    <p:sldId id="325" r:id="rId15"/>
    <p:sldId id="306" r:id="rId16"/>
    <p:sldId id="299" r:id="rId17"/>
    <p:sldId id="326" r:id="rId18"/>
    <p:sldId id="317" r:id="rId19"/>
    <p:sldId id="320" r:id="rId20"/>
    <p:sldId id="321" r:id="rId21"/>
    <p:sldId id="322" r:id="rId22"/>
    <p:sldId id="305" r:id="rId23"/>
    <p:sldId id="304" r:id="rId24"/>
    <p:sldId id="327" r:id="rId25"/>
    <p:sldId id="300" r:id="rId26"/>
    <p:sldId id="311" r:id="rId27"/>
    <p:sldId id="309" r:id="rId28"/>
    <p:sldId id="310" r:id="rId29"/>
    <p:sldId id="323" r:id="rId30"/>
    <p:sldId id="324" r:id="rId31"/>
    <p:sldId id="328" r:id="rId32"/>
    <p:sldId id="280" r:id="rId33"/>
    <p:sldId id="265" r:id="rId34"/>
    <p:sldId id="286" r:id="rId35"/>
    <p:sldId id="264" r:id="rId36"/>
    <p:sldId id="282" r:id="rId37"/>
    <p:sldId id="284" r:id="rId38"/>
    <p:sldId id="291" r:id="rId39"/>
    <p:sldId id="295" r:id="rId40"/>
    <p:sldId id="292" r:id="rId41"/>
    <p:sldId id="308" r:id="rId42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A7937A0-2276-417D-A5B2-9C59A3396FFF}">
          <p14:sldIdLst>
            <p14:sldId id="319"/>
            <p14:sldId id="296"/>
            <p14:sldId id="257"/>
            <p14:sldId id="294"/>
            <p14:sldId id="276"/>
            <p14:sldId id="297"/>
            <p14:sldId id="312"/>
            <p14:sldId id="313"/>
            <p14:sldId id="314"/>
            <p14:sldId id="315"/>
            <p14:sldId id="298"/>
            <p14:sldId id="302"/>
            <p14:sldId id="303"/>
            <p14:sldId id="325"/>
            <p14:sldId id="306"/>
            <p14:sldId id="299"/>
            <p14:sldId id="326"/>
            <p14:sldId id="317"/>
            <p14:sldId id="320"/>
            <p14:sldId id="321"/>
            <p14:sldId id="322"/>
            <p14:sldId id="305"/>
            <p14:sldId id="304"/>
            <p14:sldId id="327"/>
            <p14:sldId id="300"/>
            <p14:sldId id="311"/>
            <p14:sldId id="309"/>
            <p14:sldId id="310"/>
            <p14:sldId id="323"/>
            <p14:sldId id="324"/>
            <p14:sldId id="328"/>
            <p14:sldId id="280"/>
            <p14:sldId id="265"/>
            <p14:sldId id="286"/>
            <p14:sldId id="264"/>
            <p14:sldId id="282"/>
            <p14:sldId id="284"/>
            <p14:sldId id="291"/>
            <p14:sldId id="295"/>
            <p14:sldId id="292"/>
            <p14:sldId id="308"/>
          </p14:sldIdLst>
        </p14:section>
        <p14:section name="Naamloze sectie" id="{2DD95C6B-6786-482D-80F8-B97F06C922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A05"/>
    <a:srgbClr val="CECECE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10" autoAdjust="0"/>
  </p:normalViewPr>
  <p:slideViewPr>
    <p:cSldViewPr snapToObjects="1"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BDE03-60A9-454C-855C-06DD201A3854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B67D3-5340-4C35-8A0E-B064AF6B9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11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462D6-F408-4A8F-820A-21DA154C4A58}" type="datetimeFigureOut">
              <a:rPr lang="nl-NL" smtClean="0"/>
              <a:pPr/>
              <a:t>23-6-2015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0D22-C7E7-4CAA-B930-D0075A83C8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9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B0D22-C7E7-4CAA-B930-D0075A83C8E3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56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B0D22-C7E7-4CAA-B930-D0075A83C8E3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03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B0D22-C7E7-4CAA-B930-D0075A83C8E3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1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66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558A0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558A05"/>
              </a:buClr>
              <a:buSzPct val="112000"/>
              <a:buFont typeface="Lucida Grande"/>
              <a:buChar char="»"/>
              <a:defRPr>
                <a:solidFill>
                  <a:srgbClr val="17375E"/>
                </a:solidFill>
              </a:defRPr>
            </a:lvl1pPr>
            <a:lvl2pPr>
              <a:defRPr>
                <a:solidFill>
                  <a:srgbClr val="17375E"/>
                </a:solidFill>
              </a:defRPr>
            </a:lvl2pPr>
            <a:lvl3pPr>
              <a:defRPr>
                <a:solidFill>
                  <a:srgbClr val="17375E"/>
                </a:solidFill>
              </a:defRPr>
            </a:lvl3pPr>
            <a:lvl4pPr>
              <a:defRPr>
                <a:solidFill>
                  <a:srgbClr val="17375E"/>
                </a:solidFill>
              </a:defRPr>
            </a:lvl4pPr>
            <a:lvl5pPr>
              <a:defRPr>
                <a:solidFill>
                  <a:srgbClr val="1737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868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085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5418"/>
            <a:ext cx="5486400" cy="423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8600" y="260648"/>
            <a:ext cx="8663880" cy="6062647"/>
          </a:xfrm>
          <a:prstGeom prst="rect">
            <a:avLst/>
          </a:prstGeom>
          <a:noFill/>
          <a:ln w="152400" cap="rnd">
            <a:solidFill>
              <a:srgbClr val="CECECE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ZP-logo-STICHTING.jpg"/>
          <p:cNvPicPr>
            <a:picLocks noChangeAspect="1"/>
          </p:cNvPicPr>
          <p:nvPr userDrawn="1"/>
        </p:nvPicPr>
        <p:blipFill>
          <a:blip r:embed="rId13"/>
          <a:srcRect b="11361"/>
          <a:stretch>
            <a:fillRect/>
          </a:stretch>
        </p:blipFill>
        <p:spPr>
          <a:xfrm>
            <a:off x="6812587" y="5805264"/>
            <a:ext cx="1719853" cy="925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17575"/>
          </a:xfrm>
        </p:spPr>
        <p:txBody>
          <a:bodyPr/>
          <a:lstStyle/>
          <a:p>
            <a:r>
              <a:rPr lang="nl-NL" b="1" dirty="0" smtClean="0"/>
              <a:t>Stichting ZZP Nederland</a:t>
            </a:r>
            <a:endParaRPr lang="nl-N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752600"/>
          </a:xfrm>
        </p:spPr>
        <p:txBody>
          <a:bodyPr/>
          <a:lstStyle/>
          <a:p>
            <a:r>
              <a:rPr lang="nl-NL" dirty="0" smtClean="0"/>
              <a:t>Leo Kits</a:t>
            </a:r>
          </a:p>
          <a:p>
            <a:r>
              <a:rPr lang="nl-NL" sz="1600" dirty="0" smtClean="0"/>
              <a:t>Bestuurslid Stichting ZZP Nederland</a:t>
            </a:r>
            <a:endParaRPr lang="nl-NL" sz="1600" dirty="0"/>
          </a:p>
        </p:txBody>
      </p:sp>
      <p:pic>
        <p:nvPicPr>
          <p:cNvPr id="5" name="Picture 4" descr="ZZP-logo-STICHTING.jpg"/>
          <p:cNvPicPr>
            <a:picLocks noChangeAspect="1"/>
          </p:cNvPicPr>
          <p:nvPr/>
        </p:nvPicPr>
        <p:blipFill>
          <a:blip r:embed="rId2"/>
          <a:srcRect b="11361"/>
          <a:stretch>
            <a:fillRect/>
          </a:stretch>
        </p:blipFill>
        <p:spPr>
          <a:xfrm>
            <a:off x="2915816" y="3789040"/>
            <a:ext cx="3600400" cy="193725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516216" y="5517232"/>
            <a:ext cx="22322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1"/>
          <p:cNvSpPr/>
          <p:nvPr/>
        </p:nvSpPr>
        <p:spPr>
          <a:xfrm>
            <a:off x="228600" y="260648"/>
            <a:ext cx="8663880" cy="6062647"/>
          </a:xfrm>
          <a:prstGeom prst="rect">
            <a:avLst/>
          </a:prstGeom>
          <a:noFill/>
          <a:ln w="152400" cap="rnd">
            <a:solidFill>
              <a:srgbClr val="CECECE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926678"/>
          </a:xfrm>
        </p:spPr>
        <p:txBody>
          <a:bodyPr/>
          <a:lstStyle/>
          <a:p>
            <a:r>
              <a:rPr lang="nl-NL" dirty="0" smtClean="0"/>
              <a:t>Verzekeringen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150" y="1916832"/>
            <a:ext cx="8229600" cy="4032448"/>
          </a:xfrm>
        </p:spPr>
        <p:txBody>
          <a:bodyPr/>
          <a:lstStyle/>
          <a:p>
            <a:r>
              <a:rPr lang="nl-NL" dirty="0" smtClean="0"/>
              <a:t>Duur? Probeer eens een ongeluk!</a:t>
            </a:r>
          </a:p>
          <a:p>
            <a:r>
              <a:rPr lang="nl-NL" dirty="0" smtClean="0"/>
              <a:t>Privéverzekeringen </a:t>
            </a:r>
            <a:r>
              <a:rPr lang="nl-NL" dirty="0"/>
              <a:t>dekken </a:t>
            </a:r>
            <a:r>
              <a:rPr lang="nl-NL" dirty="0" smtClean="0"/>
              <a:t>niks zakelijk</a:t>
            </a:r>
          </a:p>
          <a:p>
            <a:r>
              <a:rPr lang="nl-NL" sz="2400" dirty="0" smtClean="0"/>
              <a:t>Aansprakelijkheid </a:t>
            </a:r>
            <a:r>
              <a:rPr lang="nl-NL" sz="2400" dirty="0"/>
              <a:t>voor bedrijven (AVB)</a:t>
            </a:r>
          </a:p>
          <a:p>
            <a:r>
              <a:rPr lang="nl-NL" sz="2400" dirty="0"/>
              <a:t>Rechtsbijstand voor bedrijven (RVB)</a:t>
            </a:r>
          </a:p>
          <a:p>
            <a:r>
              <a:rPr lang="nl-NL" sz="2400" dirty="0"/>
              <a:t>Beroepsaansprakelijkheidsverzekering (BAV)</a:t>
            </a:r>
          </a:p>
          <a:p>
            <a:r>
              <a:rPr lang="nl-NL" sz="2400" dirty="0"/>
              <a:t>Arbeidsongeschiktheidsverzekering (AOV)</a:t>
            </a:r>
          </a:p>
          <a:p>
            <a:r>
              <a:rPr lang="nl-NL" sz="2400" dirty="0"/>
              <a:t>Overlijdensrisicoverzekering (ORV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Autoverzekering (inboedel!)</a:t>
            </a: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Starten vanuit uitkering </a:t>
            </a:r>
            <a:br>
              <a:rPr lang="nl-NL" dirty="0" smtClean="0">
                <a:solidFill>
                  <a:srgbClr val="558A05"/>
                </a:solidFill>
              </a:rPr>
            </a:b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Startersregeling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Uitkering deels inleveren, gekort op uren</a:t>
            </a:r>
          </a:p>
          <a:p>
            <a:pPr>
              <a:spcAft>
                <a:spcPts val="1200"/>
              </a:spcAft>
            </a:pPr>
            <a:endParaRPr lang="nl-NL" sz="1000" dirty="0"/>
          </a:p>
          <a:p>
            <a:pPr marL="0" indent="0">
              <a:spcAft>
                <a:spcPts val="1200"/>
              </a:spcAft>
              <a:buNone/>
            </a:pP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2580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Startersregeling </a:t>
            </a:r>
            <a:br>
              <a:rPr lang="nl-NL" dirty="0" smtClean="0">
                <a:solidFill>
                  <a:srgbClr val="558A05"/>
                </a:solidFill>
              </a:rPr>
            </a:b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26 weken (goedkeuring UWV)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29% korting WW, geen sollicitatieplicht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Niet terug betalen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Geen opdracht oud-werkgever (1/2 jr.)</a:t>
            </a:r>
          </a:p>
          <a:p>
            <a:pPr marL="0" indent="0">
              <a:spcAft>
                <a:spcPts val="1200"/>
              </a:spcAft>
              <a:buNone/>
            </a:pP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40581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Uitkering inleveren </a:t>
            </a:r>
            <a:br>
              <a:rPr lang="nl-NL" dirty="0" smtClean="0">
                <a:solidFill>
                  <a:srgbClr val="558A05"/>
                </a:solidFill>
              </a:rPr>
            </a:b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Vrijwillig deel uitkering inleveren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Geen toestemming UWV nodig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Wel melden UWV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Geen opdracht oud-werkgever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Overige uren sollicitatieplicht</a:t>
            </a:r>
          </a:p>
          <a:p>
            <a:pPr marL="0" indent="0">
              <a:spcAft>
                <a:spcPts val="1200"/>
              </a:spcAft>
              <a:buNone/>
            </a:pP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3247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Herlevingstermijn WW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591272"/>
          </a:xfrm>
        </p:spPr>
        <p:txBody>
          <a:bodyPr/>
          <a:lstStyle/>
          <a:p>
            <a:r>
              <a:rPr lang="nl-NL" dirty="0" smtClean="0"/>
              <a:t>Weer aan het werk (loondienst/zelfstandig)</a:t>
            </a:r>
          </a:p>
          <a:p>
            <a:r>
              <a:rPr lang="nl-NL" sz="2800" dirty="0" smtClean="0"/>
              <a:t>Herlevingstermijn = toegekende uitkeringsduur</a:t>
            </a:r>
            <a:br>
              <a:rPr lang="nl-NL" sz="2800" dirty="0" smtClean="0"/>
            </a:br>
            <a:r>
              <a:rPr lang="nl-NL" sz="2800" dirty="0" smtClean="0"/>
              <a:t>min. 3, max. 38 maanden uitkering</a:t>
            </a:r>
          </a:p>
          <a:p>
            <a:r>
              <a:rPr lang="nl-NL" sz="2800" dirty="0" smtClean="0"/>
              <a:t>Minimum herlevingstermijn is 1,5 jaar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711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 er ondernemerschap?</a:t>
            </a: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9138"/>
            <a:ext cx="7931224" cy="4137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Inkomstenbelasting kent 3 bronnen inkomen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l-NL" sz="3000" dirty="0" smtClean="0"/>
              <a:t>	1. Winst uit onderneming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l-NL" sz="3000" dirty="0"/>
              <a:t>	</a:t>
            </a:r>
            <a:r>
              <a:rPr lang="nl-NL" sz="3000" dirty="0" smtClean="0"/>
              <a:t>2. Loon uit dienstbetrekking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l-NL" sz="3000" dirty="0"/>
              <a:t>	</a:t>
            </a:r>
            <a:r>
              <a:rPr lang="nl-NL" sz="3000" dirty="0" smtClean="0"/>
              <a:t>3. Resultaat uit overige werkzaamheden</a:t>
            </a:r>
          </a:p>
        </p:txBody>
      </p:sp>
    </p:spTree>
    <p:extLst>
      <p:ext uri="{BB962C8B-B14F-4D97-AF65-F5344CB8AC3E}">
        <p14:creationId xmlns:p14="http://schemas.microsoft.com/office/powerpoint/2010/main" val="18316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Verklaring Arbeidsrelatie (VAR) 2015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9139"/>
            <a:ext cx="7931224" cy="38161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VAR WUO, ROW, DGA of LOON 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Vrijwaren opdrachtgever premies/loonheffing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Niet verplicht!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Digitaal aanvragen door </a:t>
            </a:r>
            <a:r>
              <a:rPr lang="nl-NL" sz="3000" dirty="0" err="1" smtClean="0"/>
              <a:t>ZZP’er</a:t>
            </a: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87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 Invullen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44417"/>
          </a:xfrm>
        </p:spPr>
        <p:txBody>
          <a:bodyPr/>
          <a:lstStyle/>
          <a:p>
            <a:r>
              <a:rPr lang="nl-NL" dirty="0" smtClean="0"/>
              <a:t>Belangrijk om te weten wat Belastingdienst vindt dat ondernemerschap is. Ook voor u om te bepalen of uw cliënt wel aan de eisen zou kunnen voldoen.</a:t>
            </a:r>
          </a:p>
          <a:p>
            <a:r>
              <a:rPr lang="nl-NL" dirty="0" smtClean="0"/>
              <a:t>We gaan een Verklaring Arbeidsrelatie invullen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0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 descr="C:\Users\h.ledeboer.MARRINK\Desktop\Deel 1 V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" y="181172"/>
            <a:ext cx="8904926" cy="57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" y="29350"/>
            <a:ext cx="9071634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>
              <a:solidFill>
                <a:srgbClr val="558A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87208" cy="456937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Wat is ondernemerschap?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Starten vanuit een uitkering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Wie bepaalt ondernemerschap en hoe?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Ondernemerschap aanbevelen?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Rol ZZP Nederland</a:t>
            </a:r>
            <a:endParaRPr lang="nl-NL" sz="3000" dirty="0"/>
          </a:p>
          <a:p>
            <a:pPr>
              <a:spcAft>
                <a:spcPts val="1200"/>
              </a:spcAft>
            </a:pPr>
            <a:r>
              <a:rPr lang="nl-NL" sz="2000" dirty="0" smtClean="0"/>
              <a:t>Vragen kunnen tussentijds worden gesteld.</a:t>
            </a:r>
          </a:p>
        </p:txBody>
      </p:sp>
    </p:spTree>
    <p:extLst>
      <p:ext uri="{BB962C8B-B14F-4D97-AF65-F5344CB8AC3E}">
        <p14:creationId xmlns:p14="http://schemas.microsoft.com/office/powerpoint/2010/main" val="2887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C:\Users\h.ledeboer.MARRINK\Desktop\Deel 3 V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9246" cy="31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7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116632"/>
            <a:ext cx="8858256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VAR-WUO 2015</a:t>
            </a: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9138"/>
            <a:ext cx="7931224" cy="4137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100% ondernemer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2600" dirty="0" smtClean="0"/>
              <a:t>Urencriterium (&gt;700 uur/jr.)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3000" dirty="0" smtClean="0"/>
              <a:t>Gezagsverhouding</a:t>
            </a:r>
            <a:endParaRPr lang="nl-NL" sz="30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3000" dirty="0" smtClean="0"/>
              <a:t>Meerdere opdrachtgevers</a:t>
            </a:r>
            <a:endParaRPr lang="nl-NL" sz="1400" dirty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3000" dirty="0" smtClean="0"/>
              <a:t>Winst maken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3000" dirty="0" smtClean="0"/>
              <a:t>Presenteren als eigen bedrijf</a:t>
            </a:r>
          </a:p>
        </p:txBody>
      </p:sp>
    </p:spTree>
    <p:extLst>
      <p:ext uri="{BB962C8B-B14F-4D97-AF65-F5344CB8AC3E}">
        <p14:creationId xmlns:p14="http://schemas.microsoft.com/office/powerpoint/2010/main" val="31063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2015 en verder</a:t>
            </a: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Geen Beschikking Geen Loonheffingen (BGL)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2016: Model opdrachtovereenkomsten per sector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Goedkeuring Belastingdienst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Wie stelt ze op?</a:t>
            </a:r>
          </a:p>
        </p:txBody>
      </p:sp>
    </p:spTree>
    <p:extLst>
      <p:ext uri="{BB962C8B-B14F-4D97-AF65-F5344CB8AC3E}">
        <p14:creationId xmlns:p14="http://schemas.microsoft.com/office/powerpoint/2010/main" val="11698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35061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447256"/>
          </a:xfrm>
        </p:spPr>
        <p:txBody>
          <a:bodyPr/>
          <a:lstStyle/>
          <a:p>
            <a:r>
              <a:rPr lang="nl-NL" dirty="0" smtClean="0"/>
              <a:t>Waarom is het voor de Belastingdienst zo belangrijk om te weten </a:t>
            </a:r>
            <a:r>
              <a:rPr lang="nl-NL" dirty="0" smtClean="0"/>
              <a:t>wie </a:t>
            </a:r>
            <a:r>
              <a:rPr lang="nl-NL" dirty="0" smtClean="0"/>
              <a:t>volgens </a:t>
            </a:r>
            <a:r>
              <a:rPr lang="nl-NL" dirty="0" smtClean="0"/>
              <a:t>hen </a:t>
            </a:r>
            <a:r>
              <a:rPr lang="nl-NL" dirty="0" smtClean="0"/>
              <a:t>ondernemer is….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39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Belastingaftrek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nl-NL" dirty="0" smtClean="0"/>
              <a:t>Ondernemersaftrek, waaronder: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Zelfstandigenaftrek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Startersaftrek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Speur- en </a:t>
            </a:r>
            <a:r>
              <a:rPr lang="nl-NL" dirty="0" err="1" smtClean="0"/>
              <a:t>ontw</a:t>
            </a:r>
            <a:r>
              <a:rPr lang="nl-NL" dirty="0" smtClean="0"/>
              <a:t>./ meewerk /stakingsaftrek</a:t>
            </a:r>
          </a:p>
          <a:p>
            <a:r>
              <a:rPr lang="nl-NL" dirty="0" smtClean="0"/>
              <a:t>MKB Winstvrijstelling</a:t>
            </a:r>
          </a:p>
          <a:p>
            <a:r>
              <a:rPr lang="nl-NL" dirty="0" smtClean="0"/>
              <a:t>Fiscale Oudedagsreserve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62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62154"/>
              </p:ext>
            </p:extLst>
          </p:nvPr>
        </p:nvGraphicFramePr>
        <p:xfrm>
          <a:off x="1763688" y="692696"/>
          <a:ext cx="3915469" cy="5433469"/>
        </p:xfrm>
        <a:graphic>
          <a:graphicData uri="http://schemas.openxmlformats.org/drawingml/2006/table">
            <a:tbl>
              <a:tblPr/>
              <a:tblGrid>
                <a:gridCol w="2939198"/>
                <a:gridCol w="976271"/>
              </a:tblGrid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 b="1" dirty="0">
                          <a:effectLst/>
                        </a:rPr>
                        <a:t>Vaststelling belastbaar inkomen</a:t>
                      </a:r>
                      <a:endParaRPr lang="nl-NL" sz="1500" dirty="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 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Omzet excl. btw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>
                          <a:effectLst/>
                        </a:rPr>
                        <a:t>80.000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Af: kostprijs omzet (materialen etc)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>
                          <a:effectLst/>
                        </a:rPr>
                        <a:t>-12.000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 b="1">
                          <a:effectLst/>
                        </a:rPr>
                        <a:t>Bruto marge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 b="1">
                          <a:effectLst/>
                        </a:rPr>
                        <a:t>68.000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Af: algemene kosten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 dirty="0">
                          <a:effectLst/>
                        </a:rPr>
                        <a:t>-8.000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Af: Financieringskosten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 dirty="0">
                          <a:effectLst/>
                        </a:rPr>
                        <a:t>-500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 b="1">
                          <a:effectLst/>
                        </a:rPr>
                        <a:t>Winst uit onderneming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 b="1">
                          <a:effectLst/>
                        </a:rPr>
                        <a:t>59.500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Zelfstandigenaftrek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>
                          <a:effectLst/>
                        </a:rPr>
                        <a:t>-7.280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Startersaftrek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>
                          <a:effectLst/>
                        </a:rPr>
                        <a:t>-2.123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 b="1">
                          <a:effectLst/>
                        </a:rPr>
                        <a:t>Winst na ondernemersaftrek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 b="1">
                          <a:effectLst/>
                        </a:rPr>
                        <a:t>50.097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043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>
                          <a:effectLst/>
                        </a:rPr>
                        <a:t>MKB-winstvrijstelling (14% van 50.097)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>
                          <a:effectLst/>
                        </a:rPr>
                        <a:t>-7.014</a:t>
                      </a: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 fontAlgn="t"/>
                      <a:r>
                        <a:rPr lang="nl-NL" sz="1500" b="1">
                          <a:effectLst/>
                        </a:rPr>
                        <a:t>Belastbaar inkomen</a:t>
                      </a:r>
                      <a:endParaRPr lang="nl-NL" sz="150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1500" b="1" dirty="0">
                          <a:effectLst/>
                        </a:rPr>
                        <a:t>43.083</a:t>
                      </a:r>
                      <a:endParaRPr lang="nl-NL" sz="1500" dirty="0">
                        <a:effectLst/>
                      </a:endParaRPr>
                    </a:p>
                  </a:txBody>
                  <a:tcPr marL="63926" marR="63926" marT="63926" marB="6392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46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5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Belasting betalen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nl-NL" dirty="0" smtClean="0"/>
              <a:t>Geen werknemer, geen loonheffing en sociale lasten. Geen </a:t>
            </a:r>
            <a:r>
              <a:rPr lang="nl-NL" dirty="0" err="1" smtClean="0"/>
              <a:t>ww</a:t>
            </a:r>
            <a:r>
              <a:rPr lang="nl-NL" dirty="0" smtClean="0"/>
              <a:t>!</a:t>
            </a:r>
          </a:p>
          <a:p>
            <a:r>
              <a:rPr lang="nl-NL" dirty="0" smtClean="0"/>
              <a:t>Inkomstenbelasting 1x per jaar</a:t>
            </a:r>
          </a:p>
          <a:p>
            <a:r>
              <a:rPr lang="nl-NL" dirty="0" smtClean="0"/>
              <a:t>Btw, meestal 1x per kwartaal</a:t>
            </a:r>
          </a:p>
          <a:p>
            <a:r>
              <a:rPr lang="nl-NL" dirty="0" smtClean="0"/>
              <a:t>Onder 1345,- </a:t>
            </a:r>
            <a:r>
              <a:rPr lang="nl-NL" dirty="0" smtClean="0"/>
              <a:t>ontheffing aanvragen </a:t>
            </a:r>
            <a:r>
              <a:rPr lang="nl-NL" dirty="0" smtClean="0"/>
              <a:t>(KOR)</a:t>
            </a:r>
          </a:p>
          <a:p>
            <a:r>
              <a:rPr lang="nl-NL" dirty="0" smtClean="0"/>
              <a:t>BV, geen aftrekposten maar vennootschapsbelasting (20% tot 25%)</a:t>
            </a:r>
          </a:p>
        </p:txBody>
      </p:sp>
    </p:spTree>
    <p:extLst>
      <p:ext uri="{BB962C8B-B14F-4D97-AF65-F5344CB8AC3E}">
        <p14:creationId xmlns:p14="http://schemas.microsoft.com/office/powerpoint/2010/main" val="366626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als het niet lukt?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591272"/>
          </a:xfrm>
        </p:spPr>
        <p:txBody>
          <a:bodyPr/>
          <a:lstStyle/>
          <a:p>
            <a:r>
              <a:rPr lang="nl-NL" dirty="0" smtClean="0"/>
              <a:t>Besluit Bijstandsverzekering Zelfstandigen (BBZ)</a:t>
            </a:r>
          </a:p>
          <a:p>
            <a:r>
              <a:rPr lang="nl-NL" dirty="0" smtClean="0"/>
              <a:t>Wet Werk en Bijstand (WWB)</a:t>
            </a:r>
          </a:p>
          <a:p>
            <a:r>
              <a:rPr lang="nl-NL" dirty="0" smtClean="0"/>
              <a:t>Deeltijd ondernemerschap (resultaatgenieter)</a:t>
            </a:r>
          </a:p>
          <a:p>
            <a:r>
              <a:rPr lang="nl-NL" dirty="0" smtClean="0"/>
              <a:t>Loondienst</a:t>
            </a:r>
          </a:p>
        </p:txBody>
      </p:sp>
    </p:spTree>
    <p:extLst>
      <p:ext uri="{BB962C8B-B14F-4D97-AF65-F5344CB8AC3E}">
        <p14:creationId xmlns:p14="http://schemas.microsoft.com/office/powerpoint/2010/main" val="362160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473" y="764704"/>
            <a:ext cx="8229600" cy="1143000"/>
          </a:xfrm>
        </p:spPr>
        <p:txBody>
          <a:bodyPr/>
          <a:lstStyle/>
          <a:p>
            <a:r>
              <a:rPr lang="nl-NL" sz="4000" dirty="0"/>
              <a:t>Is uw cliënt een </a:t>
            </a:r>
            <a:r>
              <a:rPr lang="nl-NL" sz="4000" dirty="0" smtClean="0"/>
              <a:t>goede ondernemer</a:t>
            </a:r>
            <a:r>
              <a:rPr lang="nl-NL" sz="4000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473" y="1772816"/>
            <a:ext cx="8229600" cy="4104456"/>
          </a:xfrm>
        </p:spPr>
        <p:txBody>
          <a:bodyPr/>
          <a:lstStyle/>
          <a:p>
            <a:r>
              <a:rPr lang="nl-NL" dirty="0" smtClean="0"/>
              <a:t>Onderzoek </a:t>
            </a:r>
            <a:r>
              <a:rPr lang="nl-NL" dirty="0"/>
              <a:t>van KvK als voorbeeld. Uitgebreidere onderzoeken zijn er legio.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Bekijken 4 gebieden: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Motivatie</a:t>
            </a:r>
            <a:br>
              <a:rPr lang="nl-NL" dirty="0"/>
            </a:br>
            <a:r>
              <a:rPr lang="nl-NL" dirty="0"/>
              <a:t>Kennis &amp; Ervaring</a:t>
            </a:r>
            <a:br>
              <a:rPr lang="nl-NL" dirty="0"/>
            </a:br>
            <a:r>
              <a:rPr lang="nl-NL" dirty="0"/>
              <a:t>Persoonskenmerken</a:t>
            </a:r>
            <a:br>
              <a:rPr lang="nl-NL" dirty="0"/>
            </a:br>
            <a:r>
              <a:rPr lang="nl-NL" dirty="0"/>
              <a:t>Kwaliteiten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82663"/>
          </a:xfrm>
        </p:spPr>
        <p:txBody>
          <a:bodyPr/>
          <a:lstStyle/>
          <a:p>
            <a:r>
              <a:rPr lang="nl-NL" dirty="0" smtClean="0"/>
              <a:t>Kenmerken van </a:t>
            </a:r>
            <a:r>
              <a:rPr lang="nl-NL" dirty="0" smtClean="0">
                <a:solidFill>
                  <a:srgbClr val="558A05"/>
                </a:solidFill>
              </a:rPr>
              <a:t>een ZZP’er</a:t>
            </a:r>
            <a:endParaRPr lang="nl-NL" dirty="0">
              <a:solidFill>
                <a:srgbClr val="558A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787208" cy="42484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De term Zelfstandig zonder personeel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Nederland telt ca. 800.000 zelfstandigen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Werken voor eigen rekening en risico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ZZP’ers starten vaak op oudere leeftijd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ZZP’ers zijn daardoor ervaren vakmensen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Laatste tijd steeds meer jonge starters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vragen worden gesteld?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104456"/>
          </a:xfrm>
        </p:spPr>
        <p:txBody>
          <a:bodyPr/>
          <a:lstStyle/>
          <a:p>
            <a:r>
              <a:rPr lang="nl-NL" sz="1400" dirty="0"/>
              <a:t>Ik heb veel vragen over het voeren van mijn eigen bedrijf</a:t>
            </a:r>
          </a:p>
          <a:p>
            <a:r>
              <a:rPr lang="nl-NL" sz="1400" dirty="0"/>
              <a:t>Ik heb er alles voor over om ondernemer te blijven.</a:t>
            </a:r>
          </a:p>
          <a:p>
            <a:r>
              <a:rPr lang="nl-NL" sz="1400" dirty="0"/>
              <a:t>Ik heb graag dat iemand mij vertelt wat ik moet doen.</a:t>
            </a:r>
          </a:p>
          <a:p>
            <a:r>
              <a:rPr lang="nl-NL" sz="1400" dirty="0"/>
              <a:t>Ik maak graag werk van mijn ideeën.</a:t>
            </a:r>
          </a:p>
          <a:p>
            <a:r>
              <a:rPr lang="nl-NL" sz="1400" dirty="0"/>
              <a:t>Ik wil graag met een expert spreken, die mij verder kan helpen met mijn bedrijf</a:t>
            </a:r>
          </a:p>
          <a:p>
            <a:r>
              <a:rPr lang="nl-NL" sz="1400" dirty="0"/>
              <a:t>Mijn plannen lukken altijd.</a:t>
            </a:r>
          </a:p>
          <a:p>
            <a:r>
              <a:rPr lang="nl-NL" sz="1400" dirty="0"/>
              <a:t>Ik wil graag leren van succesvolle ondernemers uit mijn branche</a:t>
            </a:r>
          </a:p>
          <a:p>
            <a:r>
              <a:rPr lang="nl-NL" sz="1400" dirty="0"/>
              <a:t>Als ik aan iets nieuws begin, twijfel ik of het lukt.</a:t>
            </a:r>
          </a:p>
          <a:p>
            <a:r>
              <a:rPr lang="nl-NL" sz="1400" dirty="0"/>
              <a:t>Ik doe altijd meer dan wat er van mij verwacht wordt. </a:t>
            </a:r>
          </a:p>
          <a:p>
            <a:r>
              <a:rPr lang="nl-NL" sz="1400" dirty="0"/>
              <a:t>Ik wil graag mijn ondernemerskwaliteiten verder ontwikkelen</a:t>
            </a:r>
            <a:r>
              <a:rPr lang="nl-NL" sz="1400" dirty="0" smtClean="0"/>
              <a:t>.</a:t>
            </a:r>
          </a:p>
          <a:p>
            <a:r>
              <a:rPr lang="nl-NL" sz="1400" dirty="0" smtClean="0"/>
              <a:t>Ik </a:t>
            </a:r>
            <a:r>
              <a:rPr lang="nl-NL" sz="1400" dirty="0"/>
              <a:t>heb heel duidelijk voor ogen wat ik wil bereiken met mijn onderneming.</a:t>
            </a:r>
          </a:p>
          <a:p>
            <a:r>
              <a:rPr lang="nl-NL" sz="1400" dirty="0" smtClean="0"/>
              <a:t>Als </a:t>
            </a:r>
            <a:r>
              <a:rPr lang="nl-NL" sz="1400" dirty="0"/>
              <a:t>ik een probleem heb, dan wacht ik af. Het lost zich vaak vanzelf op.</a:t>
            </a:r>
          </a:p>
          <a:p>
            <a:r>
              <a:rPr lang="nl-NL" sz="1400" dirty="0"/>
              <a:t>Ik neem altijd als eerste het initiatief als er iets geregeld moet worden.</a:t>
            </a:r>
          </a:p>
          <a:p>
            <a:r>
              <a:rPr lang="nl-NL" sz="1400" dirty="0" smtClean="0"/>
              <a:t>Alles </a:t>
            </a:r>
            <a:r>
              <a:rPr lang="nl-NL" sz="1400" dirty="0"/>
              <a:t>wat ik wil realiseren, lukt mij.</a:t>
            </a:r>
          </a:p>
          <a:p>
            <a:r>
              <a:rPr lang="nl-NL" sz="1400" dirty="0"/>
              <a:t>Ik volg graag het voorbeeld van iemand anders.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49819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 feiten, uw eigen oordeel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de kennis die u vandaag heeft opgedaan kunt u wellicht ook zelf beoordelen of uw cliënt uit het juiste hout gesneden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52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Stichting ZZP Nederland</a:t>
            </a:r>
            <a:endParaRPr lang="nl-NL" dirty="0">
              <a:solidFill>
                <a:srgbClr val="558A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86000"/>
            <a:ext cx="7787208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Opgericht in februari 2006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Nu 36.000 aangesloten zelfstandigen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Samenwerkingsvorm met CNV Vakmensen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Aansluiten: slechts € 20,- per 12 maanden</a:t>
            </a:r>
            <a:br>
              <a:rPr lang="nl-NL" sz="3000" dirty="0" smtClean="0"/>
            </a:br>
            <a:r>
              <a:rPr lang="nl-NL" sz="3000" dirty="0" smtClean="0"/>
              <a:t>exclusief eenmalig € 5,- administratiekosten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Wat doet </a:t>
            </a:r>
            <a:r>
              <a:rPr lang="nl-NL" dirty="0" smtClean="0"/>
              <a:t>S</a:t>
            </a:r>
            <a:r>
              <a:rPr lang="nl-NL" dirty="0" smtClean="0">
                <a:solidFill>
                  <a:srgbClr val="558A05"/>
                </a:solidFill>
              </a:rPr>
              <a:t>tichting ZZP Nederland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Voorlichting startende zelfstandigen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Helpdesk:  ondernemersinfo en advies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Belangenbehartiging in “Den Haag”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Dienstverlening en ondersteuning 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Collectief voordeel en eigen verzekeringen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Actiethema’s ZZP </a:t>
            </a:r>
            <a:r>
              <a:rPr lang="nl-NL" dirty="0" smtClean="0"/>
              <a:t>N</a:t>
            </a:r>
            <a:r>
              <a:rPr lang="nl-NL" dirty="0" smtClean="0">
                <a:solidFill>
                  <a:srgbClr val="558A05"/>
                </a:solidFill>
              </a:rPr>
              <a:t>ederland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ZZP </a:t>
            </a:r>
            <a:r>
              <a:rPr lang="nl-NL" sz="3000" dirty="0"/>
              <a:t>Pensioen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ZZP in HBO-, MBO-instellingen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Zorg / VAR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Behoud zelfstandigenaftrek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ZZP Talentcenter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Website Stichting ZZP Nederland</a:t>
            </a:r>
            <a:endParaRPr lang="nl-NL" dirty="0"/>
          </a:p>
        </p:txBody>
      </p:sp>
      <p:pic>
        <p:nvPicPr>
          <p:cNvPr id="6" name="Picture Placeholder 5" descr="Afbeelding 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0" r="440" b="3781"/>
          <a:stretch>
            <a:fillRect/>
          </a:stretch>
        </p:blipFill>
        <p:spPr>
          <a:xfrm>
            <a:off x="1777811" y="836712"/>
            <a:ext cx="5486400" cy="3959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100.000 bezoeken per maand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Modeldocumenten voor ZZP’er</a:t>
            </a:r>
            <a:br>
              <a:rPr lang="nl-NL" dirty="0" smtClean="0">
                <a:solidFill>
                  <a:srgbClr val="558A05"/>
                </a:solidFill>
              </a:rPr>
            </a:br>
            <a:r>
              <a:rPr lang="nl-NL" sz="1400" dirty="0" smtClean="0">
                <a:solidFill>
                  <a:srgbClr val="558A05"/>
                </a:solidFill>
              </a:rPr>
              <a:t>(</a:t>
            </a:r>
            <a:r>
              <a:rPr lang="nl-NL" sz="1400" dirty="0" smtClean="0"/>
              <a:t>gratis voor aangesloten zelfstandigen)</a:t>
            </a: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Opdrachtovereenkomst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Algemene leveringsvoorwaarden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Invulhulp </a:t>
            </a:r>
            <a:r>
              <a:rPr lang="nl-NL" sz="3000" dirty="0" smtClean="0"/>
              <a:t>VAR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Voorbeelden aanmaning en ingebrekestelling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ZZP Incassoservice voor wanbetalers</a:t>
            </a:r>
            <a:endParaRPr lang="nl-N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Juridische ondersteuning</a:t>
            </a:r>
            <a:br>
              <a:rPr lang="nl-NL" dirty="0" smtClean="0">
                <a:solidFill>
                  <a:srgbClr val="558A05"/>
                </a:solidFill>
              </a:rPr>
            </a:br>
            <a:r>
              <a:rPr lang="nl-NL" sz="1400" dirty="0" smtClean="0">
                <a:solidFill>
                  <a:srgbClr val="558A05"/>
                </a:solidFill>
              </a:rPr>
              <a:t>(</a:t>
            </a:r>
            <a:r>
              <a:rPr lang="nl-NL" sz="1400" dirty="0" smtClean="0"/>
              <a:t>als extra abonnement voor leden)</a:t>
            </a: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Abonnement juridisch advies (E 75/jaar)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Gratis juridisch advies, deskundige helpdesk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Beoordeling contracten en documenten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Rechtshulp bij zakelijke conflicten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25% korting op uurtarief</a:t>
            </a:r>
            <a:endParaRPr lang="nl-N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ZZP’er en verzekeringen</a:t>
            </a:r>
            <a:br>
              <a:rPr lang="nl-NL" dirty="0" smtClean="0">
                <a:solidFill>
                  <a:srgbClr val="558A05"/>
                </a:solidFill>
              </a:rPr>
            </a:br>
            <a:r>
              <a:rPr lang="nl-NL" sz="1400" dirty="0" smtClean="0">
                <a:solidFill>
                  <a:srgbClr val="558A05"/>
                </a:solidFill>
              </a:rPr>
              <a:t>(</a:t>
            </a:r>
            <a:r>
              <a:rPr lang="nl-NL" sz="1400" dirty="0" smtClean="0"/>
              <a:t>bemiddeling via eigen organisatie zonder tussenpersoon)</a:t>
            </a: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86000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Collectieve verzekeringen, dus voordeliger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Eigen voorlichting zonder kleine letters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Zorgverzekering voor ZZP’er en gezin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ZZP Aansprakelijkheidverzekering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ZZP Arbeidsongeschiktheidverzekering</a:t>
            </a: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38274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Voordelen inhuren </a:t>
            </a:r>
            <a:r>
              <a:rPr lang="nl-NL" dirty="0" err="1" smtClean="0">
                <a:solidFill>
                  <a:srgbClr val="558A05"/>
                </a:solidFill>
              </a:rPr>
              <a:t>ZZP’er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86000"/>
            <a:ext cx="7787208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In te huren voor specialistische klussen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Zeer prestatiegerichte vakmensen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Veelal ervaring bij veel bedrijven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Flexibele inzet: Opdracht klaar – ZZP’er weg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Overzichtelijke kosten voor opdrachtgever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250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Voordelen ZZP-schap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86000"/>
            <a:ext cx="7787208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Flexibele werktijden (eigen baas)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Vrijheid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Eigen prijs bepalen (markt)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Zelf bepalen welke klus je aanneemt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Geen last van collega’s</a:t>
            </a:r>
          </a:p>
        </p:txBody>
      </p:sp>
    </p:spTree>
    <p:extLst>
      <p:ext uri="{BB962C8B-B14F-4D97-AF65-F5344CB8AC3E}">
        <p14:creationId xmlns:p14="http://schemas.microsoft.com/office/powerpoint/2010/main" val="15903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458"/>
          </a:xfrm>
        </p:spPr>
        <p:txBody>
          <a:bodyPr/>
          <a:lstStyle/>
          <a:p>
            <a:r>
              <a:rPr lang="nl-NL" sz="6000" dirty="0" smtClean="0"/>
              <a:t>Conclusie</a:t>
            </a:r>
            <a:br>
              <a:rPr lang="nl-NL" sz="6000" dirty="0" smtClean="0"/>
            </a:br>
            <a:r>
              <a:rPr lang="nl-NL" sz="6000" dirty="0" smtClean="0"/>
              <a:t> </a:t>
            </a:r>
            <a:r>
              <a:rPr lang="nl-NL" dirty="0" smtClean="0">
                <a:solidFill>
                  <a:srgbClr val="558A05"/>
                </a:solidFill>
              </a:rPr>
              <a:t/>
            </a:r>
            <a:br>
              <a:rPr lang="nl-NL" dirty="0" smtClean="0">
                <a:solidFill>
                  <a:srgbClr val="558A05"/>
                </a:solidFill>
              </a:rPr>
            </a:b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endParaRPr lang="nl-NL" sz="3000" dirty="0" smtClean="0"/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nl-NL" sz="3000" dirty="0" smtClean="0"/>
              <a:t>Een vakman is nog geen ondernemer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nl-NL" sz="3000" dirty="0" smtClean="0"/>
              <a:t>Ondernemen is risico nemen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nl-NL" sz="3000" dirty="0" smtClean="0"/>
              <a:t>Ondernemen is vrije keuze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nl-NL" sz="3000" dirty="0" smtClean="0"/>
              <a:t>Een ondernemer is eigen baas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7302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458"/>
          </a:xfrm>
        </p:spPr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/>
            </a:r>
            <a:br>
              <a:rPr lang="nl-NL" dirty="0" smtClean="0">
                <a:solidFill>
                  <a:srgbClr val="558A05"/>
                </a:solidFill>
              </a:rPr>
            </a:b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nl-NL" sz="6000" b="1" dirty="0" smtClean="0">
                <a:solidFill>
                  <a:srgbClr val="558A05"/>
                </a:solidFill>
              </a:rPr>
              <a:t>VRAGEN?</a:t>
            </a:r>
          </a:p>
        </p:txBody>
      </p:sp>
      <p:sp>
        <p:nvSpPr>
          <p:cNvPr id="4" name="Заголовок 2"/>
          <p:cNvSpPr>
            <a:spLocks noGrp="1"/>
          </p:cNvSpPr>
          <p:nvPr/>
        </p:nvSpPr>
        <p:spPr>
          <a:xfrm>
            <a:off x="755576" y="1124744"/>
            <a:ext cx="583264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3995936" y="2132856"/>
            <a:ext cx="4392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50000"/>
              </a:lnSpc>
              <a:spcBef>
                <a:spcPct val="20000"/>
              </a:spcBef>
              <a:buSzPct val="80000"/>
            </a:pPr>
            <a:endParaRPr lang="nl-NL" sz="9600" dirty="0" smtClean="0">
              <a:solidFill>
                <a:srgbClr val="FF66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2987824" y="2132856"/>
            <a:ext cx="3744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lnSpc>
                <a:spcPct val="15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www.zzp-nederland.nl</a:t>
            </a:r>
          </a:p>
        </p:txBody>
      </p:sp>
      <p:pic>
        <p:nvPicPr>
          <p:cNvPr id="7" name="Afbeelding 6" descr="Twitt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7" y="2996952"/>
            <a:ext cx="864096" cy="864096"/>
          </a:xfrm>
          <a:prstGeom prst="rect">
            <a:avLst/>
          </a:prstGeom>
        </p:spPr>
      </p:pic>
      <p:pic>
        <p:nvPicPr>
          <p:cNvPr id="8" name="Afbeelding 7" descr="Internet_Explorer_7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060848"/>
            <a:ext cx="792088" cy="792088"/>
          </a:xfrm>
          <a:prstGeom prst="rect">
            <a:avLst/>
          </a:prstGeom>
        </p:spPr>
      </p:pic>
      <p:pic>
        <p:nvPicPr>
          <p:cNvPr id="9" name="Afbeelding 8" descr="linkedin_logo_301730188458_640x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598" y="4005064"/>
            <a:ext cx="1240138" cy="697578"/>
          </a:xfrm>
          <a:prstGeom prst="rect">
            <a:avLst/>
          </a:prstGeom>
        </p:spPr>
      </p:pic>
      <p:sp>
        <p:nvSpPr>
          <p:cNvPr id="10" name="Содержимое 1"/>
          <p:cNvSpPr txBox="1">
            <a:spLocks/>
          </p:cNvSpPr>
          <p:nvPr/>
        </p:nvSpPr>
        <p:spPr bwMode="auto">
          <a:xfrm>
            <a:off x="2987824" y="3140968"/>
            <a:ext cx="3888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lnSpc>
                <a:spcPct val="15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@StZZPNederland</a:t>
            </a:r>
          </a:p>
        </p:txBody>
      </p:sp>
      <p:sp>
        <p:nvSpPr>
          <p:cNvPr id="11" name="Содержимое 1"/>
          <p:cNvSpPr txBox="1">
            <a:spLocks/>
          </p:cNvSpPr>
          <p:nvPr/>
        </p:nvSpPr>
        <p:spPr bwMode="auto">
          <a:xfrm>
            <a:off x="2987824" y="4077072"/>
            <a:ext cx="3888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lnSpc>
                <a:spcPct val="15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ZZP Nederland</a:t>
            </a:r>
          </a:p>
        </p:txBody>
      </p:sp>
      <p:sp>
        <p:nvSpPr>
          <p:cNvPr id="12" name="Содержимое 1"/>
          <p:cNvSpPr txBox="1">
            <a:spLocks/>
          </p:cNvSpPr>
          <p:nvPr/>
        </p:nvSpPr>
        <p:spPr bwMode="auto">
          <a:xfrm>
            <a:off x="2987824" y="4869160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lnSpc>
                <a:spcPct val="15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Stichting ZZP Nederland</a:t>
            </a:r>
          </a:p>
        </p:txBody>
      </p:sp>
      <p:pic>
        <p:nvPicPr>
          <p:cNvPr id="13" name="Afbeelding 12" descr="facebook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869160"/>
            <a:ext cx="88355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Nadelen ZZP’er zijn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86000"/>
            <a:ext cx="7859216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Geen recht op </a:t>
            </a:r>
            <a:r>
              <a:rPr lang="nl-NL" sz="3000" dirty="0" err="1" smtClean="0"/>
              <a:t>zw</a:t>
            </a:r>
            <a:r>
              <a:rPr lang="nl-NL" sz="3000" dirty="0" smtClean="0"/>
              <a:t>, </a:t>
            </a:r>
            <a:r>
              <a:rPr lang="nl-NL" sz="3000" dirty="0" err="1" smtClean="0"/>
              <a:t>wia</a:t>
            </a:r>
            <a:r>
              <a:rPr lang="nl-NL" sz="3000" dirty="0" smtClean="0"/>
              <a:t> en </a:t>
            </a:r>
            <a:r>
              <a:rPr lang="nl-NL" sz="3000" dirty="0" err="1" smtClean="0"/>
              <a:t>ww</a:t>
            </a:r>
            <a:endParaRPr lang="nl-NL" sz="30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Geen opdracht – geen inkomen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Zelf pensioen regelen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Individueel verzekeren duur</a:t>
            </a:r>
          </a:p>
          <a:p>
            <a:pPr>
              <a:spcAft>
                <a:spcPts val="1200"/>
              </a:spcAft>
            </a:pPr>
            <a:r>
              <a:rPr lang="nl-NL" sz="3000" dirty="0" smtClean="0"/>
              <a:t>Erg individueel werken, veel alleen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58A05"/>
                </a:solidFill>
              </a:rPr>
              <a:t>Starten als </a:t>
            </a:r>
            <a:r>
              <a:rPr lang="nl-NL" dirty="0" err="1" smtClean="0">
                <a:solidFill>
                  <a:srgbClr val="558A05"/>
                </a:solidFill>
              </a:rPr>
              <a:t>ZZP’er</a:t>
            </a:r>
            <a:r>
              <a:rPr lang="nl-NL" dirty="0" smtClean="0">
                <a:solidFill>
                  <a:srgbClr val="558A05"/>
                </a:solidFill>
              </a:rPr>
              <a:t> </a:t>
            </a:r>
            <a:br>
              <a:rPr lang="nl-NL" dirty="0" smtClean="0">
                <a:solidFill>
                  <a:srgbClr val="558A05"/>
                </a:solidFill>
              </a:rPr>
            </a:br>
            <a:endParaRPr lang="nl-N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931224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000" dirty="0" smtClean="0"/>
              <a:t>Ondernemingsplan</a:t>
            </a:r>
          </a:p>
          <a:p>
            <a:pPr>
              <a:spcAft>
                <a:spcPts val="1200"/>
              </a:spcAft>
            </a:pPr>
            <a:r>
              <a:rPr lang="nl-NL" sz="2800" dirty="0"/>
              <a:t>Marketingplan (klanten/opdrachten</a:t>
            </a:r>
            <a:r>
              <a:rPr lang="nl-NL" sz="2800" dirty="0" smtClean="0"/>
              <a:t>)</a:t>
            </a:r>
            <a:endParaRPr lang="nl-NL" sz="14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SWOT-analyse</a:t>
            </a:r>
          </a:p>
          <a:p>
            <a:pPr lvl="0" fontAlgn="base"/>
            <a:r>
              <a:rPr lang="nl-NL" sz="3000" dirty="0" smtClean="0"/>
              <a:t>Ondernemingscriteria </a:t>
            </a:r>
            <a:r>
              <a:rPr lang="nl-NL" sz="3000" dirty="0"/>
              <a:t/>
            </a:r>
            <a:br>
              <a:rPr lang="nl-NL" sz="3000" dirty="0"/>
            </a:br>
            <a:r>
              <a:rPr lang="nl-NL" sz="1000" dirty="0" smtClean="0"/>
              <a:t>Wanneer ondernemer voor de inkomstenbelasting? </a:t>
            </a:r>
            <a:br>
              <a:rPr lang="nl-NL" sz="1000" dirty="0" smtClean="0"/>
            </a:br>
            <a:r>
              <a:rPr lang="nl-NL" sz="1000" dirty="0"/>
              <a:t>Maakt u winst? Zo ja, </a:t>
            </a:r>
            <a:r>
              <a:rPr lang="nl-NL" sz="1000" dirty="0" smtClean="0"/>
              <a:t>hoeveel? Hoe </a:t>
            </a:r>
            <a:r>
              <a:rPr lang="nl-NL" sz="1000" dirty="0"/>
              <a:t>zelfstandig is uw </a:t>
            </a:r>
            <a:r>
              <a:rPr lang="nl-NL" sz="1000" dirty="0" smtClean="0"/>
              <a:t>onderneming? Beschikt </a:t>
            </a:r>
            <a:r>
              <a:rPr lang="nl-NL" sz="1000" dirty="0"/>
              <a:t>u over kapitaal (in de vorm van geld</a:t>
            </a:r>
            <a:r>
              <a:rPr lang="nl-NL" sz="1000" dirty="0" smtClean="0"/>
              <a:t>)? Hoeveel </a:t>
            </a:r>
            <a:r>
              <a:rPr lang="nl-NL" sz="1000" dirty="0"/>
              <a:t>tijd steekt u in uw </a:t>
            </a:r>
            <a:r>
              <a:rPr lang="nl-NL" sz="1000" dirty="0" smtClean="0"/>
              <a:t>werkzaamheden? Meerdere opdrachtgevers? Hoe </a:t>
            </a:r>
            <a:r>
              <a:rPr lang="nl-NL" sz="1000" dirty="0"/>
              <a:t>maakt u uw onderneming bekend naar </a:t>
            </a:r>
            <a:r>
              <a:rPr lang="nl-NL" sz="1000" dirty="0" smtClean="0"/>
              <a:t>buiten? Loopt </a:t>
            </a:r>
            <a:r>
              <a:rPr lang="nl-NL" sz="1000" dirty="0"/>
              <a:t>u 'ondernemersrisico</a:t>
            </a:r>
            <a:r>
              <a:rPr lang="nl-NL" sz="1000" dirty="0" smtClean="0"/>
              <a:t>'? Bent </a:t>
            </a:r>
            <a:r>
              <a:rPr lang="nl-NL" sz="1000" dirty="0"/>
              <a:t>u aansprakelijk voor de schulden van uw onderneming?</a:t>
            </a:r>
            <a:endParaRPr lang="nl-NL" sz="1000" dirty="0" smtClean="0"/>
          </a:p>
          <a:p>
            <a:pPr>
              <a:spcAft>
                <a:spcPts val="1200"/>
              </a:spcAft>
            </a:pPr>
            <a:r>
              <a:rPr lang="nl-NL" sz="3000" dirty="0" smtClean="0"/>
              <a:t>Inschrijven Kamer van Koophandel</a:t>
            </a:r>
          </a:p>
        </p:txBody>
      </p:sp>
    </p:spTree>
    <p:extLst>
      <p:ext uri="{BB962C8B-B14F-4D97-AF65-F5344CB8AC3E}">
        <p14:creationId xmlns:p14="http://schemas.microsoft.com/office/powerpoint/2010/main" val="39037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Rechtsvormen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Inschrijven KvK niet als </a:t>
            </a:r>
            <a:r>
              <a:rPr lang="nl-NL" dirty="0" err="1" smtClean="0"/>
              <a:t>zzp’er</a:t>
            </a:r>
            <a:r>
              <a:rPr lang="nl-NL" dirty="0" smtClean="0"/>
              <a:t>, maar met een rechtsvorm.</a:t>
            </a:r>
          </a:p>
          <a:p>
            <a:pPr marL="0" indent="0" fontAlgn="base">
              <a:buNone/>
            </a:pPr>
            <a:r>
              <a:rPr lang="nl-NL" dirty="0" smtClean="0"/>
              <a:t>1. Rechtsvorm </a:t>
            </a:r>
            <a:r>
              <a:rPr lang="nl-NL" dirty="0"/>
              <a:t>zonder rechtspersoonlijkheid 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nl-NL" dirty="0"/>
              <a:t>Eenmanszaak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nl-NL" dirty="0"/>
              <a:t>Vennootschap onder firma (vof)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nl-NL" dirty="0"/>
              <a:t>Commanditaire vennootschap (cv)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nl-NL" dirty="0" smtClean="0"/>
              <a:t>Maatschap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96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Rechtsvormen (2)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9384" y="1700808"/>
            <a:ext cx="8229600" cy="3840163"/>
          </a:xfrm>
        </p:spPr>
        <p:txBody>
          <a:bodyPr/>
          <a:lstStyle/>
          <a:p>
            <a:pPr marL="0" indent="0" fontAlgn="base">
              <a:buNone/>
            </a:pPr>
            <a:r>
              <a:rPr lang="nl-NL" dirty="0" smtClean="0"/>
              <a:t>2. Rechtsvormen met rechtspersoonlijkheid</a:t>
            </a:r>
          </a:p>
          <a:p>
            <a:pPr fontAlgn="base"/>
            <a:r>
              <a:rPr lang="nl-NL" dirty="0" smtClean="0"/>
              <a:t>Besloten </a:t>
            </a:r>
            <a:r>
              <a:rPr lang="nl-NL" dirty="0"/>
              <a:t>vennootschap (bv)</a:t>
            </a:r>
          </a:p>
          <a:p>
            <a:pPr fontAlgn="base"/>
            <a:r>
              <a:rPr lang="nl-NL" dirty="0"/>
              <a:t>Naamloze vennootschap (nv)</a:t>
            </a:r>
          </a:p>
          <a:p>
            <a:pPr fontAlgn="base"/>
            <a:r>
              <a:rPr lang="nl-NL" dirty="0"/>
              <a:t>Vereniging</a:t>
            </a:r>
          </a:p>
          <a:p>
            <a:pPr fontAlgn="base"/>
            <a:r>
              <a:rPr lang="nl-NL" dirty="0"/>
              <a:t>Coöperatie </a:t>
            </a:r>
            <a:endParaRPr lang="nl-NL" dirty="0" smtClean="0"/>
          </a:p>
          <a:p>
            <a:pPr fontAlgn="base"/>
            <a:r>
              <a:rPr lang="nl-NL" dirty="0" smtClean="0"/>
              <a:t>Stichting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8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Algemene voorwaarden en opdrachtovereenkomst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geldig?</a:t>
            </a:r>
            <a:endParaRPr lang="nl-NL" dirty="0"/>
          </a:p>
          <a:p>
            <a:r>
              <a:rPr lang="nl-NL" sz="2000" dirty="0" smtClean="0"/>
              <a:t>Het </a:t>
            </a:r>
            <a:r>
              <a:rPr lang="nl-NL" sz="2000" dirty="0"/>
              <a:t>van toepassing verklaren van de algemene voorwaarden.</a:t>
            </a:r>
          </a:p>
          <a:p>
            <a:r>
              <a:rPr lang="nl-NL" sz="2000" dirty="0"/>
              <a:t>Het tijdig ter beschikking stellen van de algemene voorwaarden.</a:t>
            </a:r>
          </a:p>
          <a:p>
            <a:r>
              <a:rPr lang="nl-NL" sz="2000" dirty="0"/>
              <a:t>De algemene voorwaarden mogen niet onredelijk bezwarend zijn.</a:t>
            </a:r>
          </a:p>
          <a:p>
            <a:r>
              <a:rPr lang="nl-NL" dirty="0" smtClean="0"/>
              <a:t>Waarom? Juridische zekerheid</a:t>
            </a:r>
          </a:p>
          <a:p>
            <a:r>
              <a:rPr lang="nl-NL" dirty="0" smtClean="0"/>
              <a:t>De oplossing, gezamenlijk tekenen.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4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TC101972873[[fn=Zomer]]</Template>
  <TotalTime>2891</TotalTime>
  <Words>1051</Words>
  <Application>Microsoft Office PowerPoint</Application>
  <PresentationFormat>Diavoorstelling (4:3)</PresentationFormat>
  <Paragraphs>231</Paragraphs>
  <Slides>41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Arial</vt:lpstr>
      <vt:lpstr>Calibri</vt:lpstr>
      <vt:lpstr>Lucida Grande</vt:lpstr>
      <vt:lpstr>Times New Roman</vt:lpstr>
      <vt:lpstr>Trebuchet MS</vt:lpstr>
      <vt:lpstr>Wingdings</vt:lpstr>
      <vt:lpstr>Office Theme</vt:lpstr>
      <vt:lpstr>Stichting ZZP Nederland</vt:lpstr>
      <vt:lpstr>Onderwerpen</vt:lpstr>
      <vt:lpstr>Kenmerken van een ZZP’er</vt:lpstr>
      <vt:lpstr>Voordelen ZZP-schap</vt:lpstr>
      <vt:lpstr>Nadelen ZZP’er zijn</vt:lpstr>
      <vt:lpstr>Starten als ZZP’er  </vt:lpstr>
      <vt:lpstr>Rechtsvormen (1)</vt:lpstr>
      <vt:lpstr>Rechtsvormen (2)</vt:lpstr>
      <vt:lpstr>Algemene voorwaarden en opdrachtovereenkomst</vt:lpstr>
      <vt:lpstr>Verzekeringen</vt:lpstr>
      <vt:lpstr>Starten vanuit uitkering  </vt:lpstr>
      <vt:lpstr>Startersregeling  </vt:lpstr>
      <vt:lpstr>Uitkering inleveren  </vt:lpstr>
      <vt:lpstr>Herlevingstermijn WW</vt:lpstr>
      <vt:lpstr>Is er ondernemerschap?</vt:lpstr>
      <vt:lpstr>Verklaring Arbeidsrelatie (VAR) 2015</vt:lpstr>
      <vt:lpstr>VAR Invullen</vt:lpstr>
      <vt:lpstr>PowerPoint-presentatie</vt:lpstr>
      <vt:lpstr>PowerPoint-presentatie</vt:lpstr>
      <vt:lpstr>PowerPoint-presentatie</vt:lpstr>
      <vt:lpstr>PowerPoint-presentatie</vt:lpstr>
      <vt:lpstr>VAR-WUO 2015</vt:lpstr>
      <vt:lpstr>Toekomst 2015 en verder</vt:lpstr>
      <vt:lpstr>PowerPoint-presentatie</vt:lpstr>
      <vt:lpstr>Belastingaftrek</vt:lpstr>
      <vt:lpstr>PowerPoint-presentatie</vt:lpstr>
      <vt:lpstr>Belasting betalen</vt:lpstr>
      <vt:lpstr>Wat als het niet lukt?</vt:lpstr>
      <vt:lpstr>Is uw cliënt een goede ondernemer?</vt:lpstr>
      <vt:lpstr>Welke vragen worden gesteld?</vt:lpstr>
      <vt:lpstr>Na de feiten, uw eigen oordeel</vt:lpstr>
      <vt:lpstr>Stichting ZZP Nederland</vt:lpstr>
      <vt:lpstr>Wat doet Stichting ZZP Nederland</vt:lpstr>
      <vt:lpstr>Actiethema’s ZZP Nederland</vt:lpstr>
      <vt:lpstr>Website Stichting ZZP Nederland</vt:lpstr>
      <vt:lpstr>Modeldocumenten voor ZZP’er (gratis voor aangesloten zelfstandigen)</vt:lpstr>
      <vt:lpstr>Juridische ondersteuning (als extra abonnement voor leden)</vt:lpstr>
      <vt:lpstr>ZZP’er en verzekeringen (bemiddeling via eigen organisatie zonder tussenpersoon)</vt:lpstr>
      <vt:lpstr>Voordelen inhuren ZZP’er</vt:lpstr>
      <vt:lpstr>Conclusie  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Stichting ZZP Nederland</dc:title>
  <dc:creator>marijnstroink</dc:creator>
  <cp:lastModifiedBy>Leo Kits</cp:lastModifiedBy>
  <cp:revision>214</cp:revision>
  <cp:lastPrinted>2015-06-23T13:34:33Z</cp:lastPrinted>
  <dcterms:created xsi:type="dcterms:W3CDTF">2011-10-12T07:16:58Z</dcterms:created>
  <dcterms:modified xsi:type="dcterms:W3CDTF">2015-06-23T14:45:15Z</dcterms:modified>
</cp:coreProperties>
</file>